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4"/>
    <p:sldMasterId id="2147483650" r:id="rId5"/>
  </p:sldMasterIdLst>
  <p:notesMasterIdLst>
    <p:notesMasterId r:id="rId30"/>
  </p:notesMasterIdLst>
  <p:handoutMasterIdLst>
    <p:handoutMasterId r:id="rId31"/>
  </p:handoutMasterIdLst>
  <p:sldIdLst>
    <p:sldId id="261" r:id="rId6"/>
    <p:sldId id="335" r:id="rId7"/>
    <p:sldId id="368" r:id="rId8"/>
    <p:sldId id="369" r:id="rId9"/>
    <p:sldId id="370" r:id="rId10"/>
    <p:sldId id="366" r:id="rId11"/>
    <p:sldId id="360" r:id="rId12"/>
    <p:sldId id="263" r:id="rId13"/>
    <p:sldId id="341" r:id="rId14"/>
    <p:sldId id="357" r:id="rId15"/>
    <p:sldId id="361" r:id="rId16"/>
    <p:sldId id="362" r:id="rId17"/>
    <p:sldId id="336" r:id="rId18"/>
    <p:sldId id="346" r:id="rId19"/>
    <p:sldId id="358" r:id="rId20"/>
    <p:sldId id="364" r:id="rId21"/>
    <p:sldId id="267" r:id="rId22"/>
    <p:sldId id="347" r:id="rId23"/>
    <p:sldId id="302" r:id="rId24"/>
    <p:sldId id="282" r:id="rId25"/>
    <p:sldId id="284" r:id="rId26"/>
    <p:sldId id="315" r:id="rId27"/>
    <p:sldId id="316" r:id="rId28"/>
    <p:sldId id="286" r:id="rId29"/>
  </p:sldIdLst>
  <p:sldSz cx="9144000" cy="6858000" type="screen4x3"/>
  <p:notesSz cx="7023100" cy="9309100"/>
  <p:embeddedFontLst>
    <p:embeddedFont>
      <p:font typeface="Helvetica" panose="020B0604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Lucida Sans" panose="020B0602030504020204" pitchFamily="34" charset="0"/>
      <p:regular r:id="rId40"/>
      <p:bold r:id="rId41"/>
      <p:italic r:id="rId42"/>
      <p:boldItalic r:id="rId43"/>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11">
          <p15:clr>
            <a:srgbClr val="A4A3A4"/>
          </p15:clr>
        </p15:guide>
        <p15:guide id="2" orient="horz" pos="2579">
          <p15:clr>
            <a:srgbClr val="A4A3A4"/>
          </p15:clr>
        </p15:guide>
        <p15:guide id="3" orient="horz" pos="1763">
          <p15:clr>
            <a:srgbClr val="A4A3A4"/>
          </p15:clr>
        </p15:guide>
        <p15:guide id="4" orient="horz" pos="1331">
          <p15:clr>
            <a:srgbClr val="A4A3A4"/>
          </p15:clr>
        </p15:guide>
        <p15:guide id="5" pos="2640">
          <p15:clr>
            <a:srgbClr val="A4A3A4"/>
          </p15:clr>
        </p15:guide>
        <p15:guide id="6" pos="4176">
          <p15:clr>
            <a:srgbClr val="A4A3A4"/>
          </p15:clr>
        </p15:guide>
        <p15:guide id="7"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nnifer Estroff" initials="JE" lastIdx="4" clrIdx="6"/>
  <p:cmAuthor id="1" name="Sara Robitaille" initials="SR" lastIdx="63" clrIdx="0">
    <p:extLst>
      <p:ext uri="{19B8F6BF-5375-455C-9EA6-DF929625EA0E}">
        <p15:presenceInfo xmlns:p15="http://schemas.microsoft.com/office/powerpoint/2012/main" userId="Sara Robitaille" providerId="None"/>
      </p:ext>
    </p:extLst>
  </p:cmAuthor>
  <p:cmAuthor id="2" name="Putnam, Barb (DSHS/CA)" initials="PB(" lastIdx="11" clrIdx="1">
    <p:extLst>
      <p:ext uri="{19B8F6BF-5375-455C-9EA6-DF929625EA0E}">
        <p15:presenceInfo xmlns:p15="http://schemas.microsoft.com/office/powerpoint/2012/main" userId="S-1-5-21-2431200171-2229045319-550352214-89407" providerId="AD"/>
      </p:ext>
    </p:extLst>
  </p:cmAuthor>
  <p:cmAuthor id="3" name="Mineshita, Taku (DSHS/CA)" initials="MT(" lastIdx="13" clrIdx="2">
    <p:extLst>
      <p:ext uri="{19B8F6BF-5375-455C-9EA6-DF929625EA0E}">
        <p15:presenceInfo xmlns:p15="http://schemas.microsoft.com/office/powerpoint/2012/main" userId="S-1-5-21-2431200171-2229045319-550352214-328509" providerId="AD"/>
      </p:ext>
    </p:extLst>
  </p:cmAuthor>
  <p:cmAuthor id="4" name="Joey Charlton" initials="JC" lastIdx="11" clrIdx="3">
    <p:extLst>
      <p:ext uri="{19B8F6BF-5375-455C-9EA6-DF929625EA0E}">
        <p15:presenceInfo xmlns:p15="http://schemas.microsoft.com/office/powerpoint/2012/main" userId="Joey Charlton" providerId="None"/>
      </p:ext>
    </p:extLst>
  </p:cmAuthor>
  <p:cmAuthor id="5" name="Danielle Cannon" initials="DG" lastIdx="5" clrIdx="4">
    <p:extLst>
      <p:ext uri="{19B8F6BF-5375-455C-9EA6-DF929625EA0E}">
        <p15:presenceInfo xmlns:p15="http://schemas.microsoft.com/office/powerpoint/2012/main" userId="Danielle Cannon" providerId="None"/>
      </p:ext>
    </p:extLst>
  </p:cmAuthor>
  <p:cmAuthor id="6" name="Leanne Sangster" initials="LS" lastIdx="4" clrIdx="5">
    <p:extLst>
      <p:ext uri="{19B8F6BF-5375-455C-9EA6-DF929625EA0E}">
        <p15:presenceInfo xmlns:p15="http://schemas.microsoft.com/office/powerpoint/2012/main" userId="Leanne Sang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533"/>
    <a:srgbClr val="CCFF99"/>
    <a:srgbClr val="FBFBFB"/>
    <a:srgbClr val="C3CCDF"/>
    <a:srgbClr val="8D6FAB"/>
    <a:srgbClr val="4C4B4A"/>
    <a:srgbClr val="E8B31F"/>
    <a:srgbClr val="99CCFF"/>
    <a:srgbClr val="99FF99"/>
    <a:srgbClr val="002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71116" autoAdjust="0"/>
  </p:normalViewPr>
  <p:slideViewPr>
    <p:cSldViewPr>
      <p:cViewPr varScale="1">
        <p:scale>
          <a:sx n="83" d="100"/>
          <a:sy n="83" d="100"/>
        </p:scale>
        <p:origin x="2418" y="78"/>
      </p:cViewPr>
      <p:guideLst>
        <p:guide orient="horz" pos="611"/>
        <p:guide orient="horz" pos="2579"/>
        <p:guide orient="horz" pos="1763"/>
        <p:guide orient="horz" pos="1331"/>
        <p:guide pos="2640"/>
        <p:guide pos="4176"/>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BB4FA-013E-4A0C-A7EA-4B5FFB4EA442}" type="doc">
      <dgm:prSet loTypeId="urn:microsoft.com/office/officeart/2005/8/layout/hList7" loCatId="list" qsTypeId="urn:microsoft.com/office/officeart/2005/8/quickstyle/simple1" qsCatId="simple" csTypeId="urn:microsoft.com/office/officeart/2005/8/colors/accent1_2" csCatId="accent1" phldr="1"/>
      <dgm:spPr/>
    </dgm:pt>
    <dgm:pt modelId="{32F153B9-F4C5-41DA-AB74-28614A932A82}">
      <dgm:prSet phldrT="[Text]"/>
      <dgm:spPr/>
      <dgm:t>
        <a:bodyPr/>
        <a:lstStyle/>
        <a:p>
          <a:r>
            <a:rPr lang="en-US" dirty="0" smtClean="0"/>
            <a:t>Greater Columbia</a:t>
          </a:r>
        </a:p>
        <a:p>
          <a:r>
            <a:rPr lang="en-US" dirty="0" smtClean="0"/>
            <a:t>Spokane</a:t>
          </a:r>
        </a:p>
        <a:p>
          <a:r>
            <a:rPr lang="en-US" dirty="0" smtClean="0"/>
            <a:t>Okanogan into NC</a:t>
          </a:r>
        </a:p>
        <a:p>
          <a:r>
            <a:rPr lang="en-US" dirty="0" smtClean="0"/>
            <a:t>Southwest</a:t>
          </a:r>
        </a:p>
        <a:p>
          <a:r>
            <a:rPr lang="en-US" dirty="0" smtClean="0"/>
            <a:t>Pierce</a:t>
          </a:r>
        </a:p>
      </dgm:t>
    </dgm:pt>
    <dgm:pt modelId="{83F89F2F-F491-4FBF-97D3-D24CB5A9DFBE}" type="parTrans" cxnId="{DC201500-FF2C-4FDC-BE4C-314198018ECB}">
      <dgm:prSet/>
      <dgm:spPr/>
      <dgm:t>
        <a:bodyPr/>
        <a:lstStyle/>
        <a:p>
          <a:endParaRPr lang="en-US"/>
        </a:p>
      </dgm:t>
    </dgm:pt>
    <dgm:pt modelId="{CFE57BFE-83F9-471A-8D0F-6ED70293081A}" type="sibTrans" cxnId="{DC201500-FF2C-4FDC-BE4C-314198018ECB}">
      <dgm:prSet/>
      <dgm:spPr/>
      <dgm:t>
        <a:bodyPr/>
        <a:lstStyle/>
        <a:p>
          <a:endParaRPr lang="en-US"/>
        </a:p>
      </dgm:t>
    </dgm:pt>
    <dgm:pt modelId="{4C34ED0F-814B-4185-BEFF-BC962844FD50}">
      <dgm:prSet phldrT="[Text]"/>
      <dgm:spPr/>
      <dgm:t>
        <a:bodyPr/>
        <a:lstStyle/>
        <a:p>
          <a:r>
            <a:rPr lang="en-US" dirty="0" smtClean="0"/>
            <a:t>King IPA</a:t>
          </a:r>
        </a:p>
        <a:p>
          <a:r>
            <a:rPr lang="en-US" dirty="0" smtClean="0"/>
            <a:t>North Sound (2019 Transition)</a:t>
          </a:r>
        </a:p>
      </dgm:t>
    </dgm:pt>
    <dgm:pt modelId="{8462E7EA-66A0-495F-85C0-08A388406BC6}" type="parTrans" cxnId="{F178E79D-42E8-4961-AAC0-D478BF8DC052}">
      <dgm:prSet/>
      <dgm:spPr/>
      <dgm:t>
        <a:bodyPr/>
        <a:lstStyle/>
        <a:p>
          <a:endParaRPr lang="en-US"/>
        </a:p>
      </dgm:t>
    </dgm:pt>
    <dgm:pt modelId="{EC7DFEE4-5D0A-4389-9B56-D1E995B4827B}" type="sibTrans" cxnId="{F178E79D-42E8-4961-AAC0-D478BF8DC052}">
      <dgm:prSet/>
      <dgm:spPr/>
      <dgm:t>
        <a:bodyPr/>
        <a:lstStyle/>
        <a:p>
          <a:endParaRPr lang="en-US"/>
        </a:p>
      </dgm:t>
    </dgm:pt>
    <dgm:pt modelId="{399571A9-870A-441B-8D12-92D07E59000C}">
      <dgm:prSet phldrT="[Text]"/>
      <dgm:spPr/>
      <dgm:t>
        <a:bodyPr/>
        <a:lstStyle/>
        <a:p>
          <a:r>
            <a:rPr lang="en-US" dirty="0" smtClean="0"/>
            <a:t>2020 BHO Regions: </a:t>
          </a:r>
        </a:p>
        <a:p>
          <a:r>
            <a:rPr lang="en-US" dirty="0" smtClean="0"/>
            <a:t>Thurston-Mason</a:t>
          </a:r>
        </a:p>
        <a:p>
          <a:r>
            <a:rPr lang="en-US" dirty="0" smtClean="0"/>
            <a:t>Great Rivers</a:t>
          </a:r>
        </a:p>
        <a:p>
          <a:r>
            <a:rPr lang="en-US" dirty="0" smtClean="0"/>
            <a:t>Salish</a:t>
          </a:r>
        </a:p>
        <a:p>
          <a:endParaRPr lang="en-US" dirty="0"/>
        </a:p>
      </dgm:t>
    </dgm:pt>
    <dgm:pt modelId="{F18A47D8-DC81-476C-8301-BF001DAAB23F}" type="parTrans" cxnId="{9D28992C-631F-414F-9B07-CB4DEDCA031A}">
      <dgm:prSet/>
      <dgm:spPr/>
      <dgm:t>
        <a:bodyPr/>
        <a:lstStyle/>
        <a:p>
          <a:endParaRPr lang="en-US"/>
        </a:p>
      </dgm:t>
    </dgm:pt>
    <dgm:pt modelId="{BD5DA1B6-3C57-488A-BA42-5D6457146239}" type="sibTrans" cxnId="{9D28992C-631F-414F-9B07-CB4DEDCA031A}">
      <dgm:prSet/>
      <dgm:spPr/>
      <dgm:t>
        <a:bodyPr/>
        <a:lstStyle/>
        <a:p>
          <a:endParaRPr lang="en-US"/>
        </a:p>
      </dgm:t>
    </dgm:pt>
    <dgm:pt modelId="{3954EDF6-F823-4ACE-AE5C-25F4EBCDD37C}" type="pres">
      <dgm:prSet presAssocID="{486BB4FA-013E-4A0C-A7EA-4B5FFB4EA442}" presName="Name0" presStyleCnt="0">
        <dgm:presLayoutVars>
          <dgm:dir/>
          <dgm:resizeHandles val="exact"/>
        </dgm:presLayoutVars>
      </dgm:prSet>
      <dgm:spPr/>
    </dgm:pt>
    <dgm:pt modelId="{B461A45A-DEE9-4742-9F12-70A9AECD1218}" type="pres">
      <dgm:prSet presAssocID="{486BB4FA-013E-4A0C-A7EA-4B5FFB4EA442}" presName="fgShape" presStyleLbl="fgShp" presStyleIdx="0" presStyleCnt="1"/>
      <dgm:spPr/>
    </dgm:pt>
    <dgm:pt modelId="{906BA30C-9B91-4CDA-B737-85222D803907}" type="pres">
      <dgm:prSet presAssocID="{486BB4FA-013E-4A0C-A7EA-4B5FFB4EA442}" presName="linComp" presStyleCnt="0"/>
      <dgm:spPr/>
    </dgm:pt>
    <dgm:pt modelId="{57D9414E-B1BA-477C-A911-1768EF61A005}" type="pres">
      <dgm:prSet presAssocID="{32F153B9-F4C5-41DA-AB74-28614A932A82}" presName="compNode" presStyleCnt="0"/>
      <dgm:spPr/>
    </dgm:pt>
    <dgm:pt modelId="{BEFE560F-13F1-41F4-A918-6F8F70FA8AE4}" type="pres">
      <dgm:prSet presAssocID="{32F153B9-F4C5-41DA-AB74-28614A932A82}" presName="bkgdShape" presStyleLbl="node1" presStyleIdx="0" presStyleCnt="3"/>
      <dgm:spPr/>
      <dgm:t>
        <a:bodyPr/>
        <a:lstStyle/>
        <a:p>
          <a:endParaRPr lang="en-US"/>
        </a:p>
      </dgm:t>
    </dgm:pt>
    <dgm:pt modelId="{5171059E-29B7-413C-913D-411C97F54CF9}" type="pres">
      <dgm:prSet presAssocID="{32F153B9-F4C5-41DA-AB74-28614A932A82}" presName="nodeTx" presStyleLbl="node1" presStyleIdx="0" presStyleCnt="3">
        <dgm:presLayoutVars>
          <dgm:bulletEnabled val="1"/>
        </dgm:presLayoutVars>
      </dgm:prSet>
      <dgm:spPr/>
      <dgm:t>
        <a:bodyPr/>
        <a:lstStyle/>
        <a:p>
          <a:endParaRPr lang="en-US"/>
        </a:p>
      </dgm:t>
    </dgm:pt>
    <dgm:pt modelId="{17DD92A1-A54E-47A1-AC6E-D658D1059D00}" type="pres">
      <dgm:prSet presAssocID="{32F153B9-F4C5-41DA-AB74-28614A932A82}" presName="invisiNode" presStyleLbl="node1" presStyleIdx="0" presStyleCnt="3"/>
      <dgm:spPr/>
    </dgm:pt>
    <dgm:pt modelId="{1C41BE28-C47A-4C69-8277-37975C60D020}" type="pres">
      <dgm:prSet presAssocID="{32F153B9-F4C5-41DA-AB74-28614A932A82}" presName="imagNode" presStyleLbl="fgImgPlace1" presStyleIdx="0" presStyleCnt="3"/>
      <dgm:spPr>
        <a:solidFill>
          <a:srgbClr val="92D050"/>
        </a:solidFill>
      </dgm:spPr>
    </dgm:pt>
    <dgm:pt modelId="{0BB1043F-73D7-407D-B4B9-2436FE946328}" type="pres">
      <dgm:prSet presAssocID="{CFE57BFE-83F9-471A-8D0F-6ED70293081A}" presName="sibTrans" presStyleLbl="sibTrans2D1" presStyleIdx="0" presStyleCnt="0"/>
      <dgm:spPr/>
      <dgm:t>
        <a:bodyPr/>
        <a:lstStyle/>
        <a:p>
          <a:endParaRPr lang="en-US"/>
        </a:p>
      </dgm:t>
    </dgm:pt>
    <dgm:pt modelId="{E6EAA739-12FC-4A36-B7A5-0A8DB53FF3F2}" type="pres">
      <dgm:prSet presAssocID="{4C34ED0F-814B-4185-BEFF-BC962844FD50}" presName="compNode" presStyleCnt="0"/>
      <dgm:spPr/>
    </dgm:pt>
    <dgm:pt modelId="{EC975373-566D-4AFD-AD51-CFC43D471919}" type="pres">
      <dgm:prSet presAssocID="{4C34ED0F-814B-4185-BEFF-BC962844FD50}" presName="bkgdShape" presStyleLbl="node1" presStyleIdx="1" presStyleCnt="3" custLinFactNeighborX="358"/>
      <dgm:spPr/>
      <dgm:t>
        <a:bodyPr/>
        <a:lstStyle/>
        <a:p>
          <a:endParaRPr lang="en-US"/>
        </a:p>
      </dgm:t>
    </dgm:pt>
    <dgm:pt modelId="{46BA5856-B392-466F-B079-2A04FF71F9F6}" type="pres">
      <dgm:prSet presAssocID="{4C34ED0F-814B-4185-BEFF-BC962844FD50}" presName="nodeTx" presStyleLbl="node1" presStyleIdx="1" presStyleCnt="3">
        <dgm:presLayoutVars>
          <dgm:bulletEnabled val="1"/>
        </dgm:presLayoutVars>
      </dgm:prSet>
      <dgm:spPr/>
      <dgm:t>
        <a:bodyPr/>
        <a:lstStyle/>
        <a:p>
          <a:endParaRPr lang="en-US"/>
        </a:p>
      </dgm:t>
    </dgm:pt>
    <dgm:pt modelId="{F31B0DEE-655D-45BF-96C6-24B701983BED}" type="pres">
      <dgm:prSet presAssocID="{4C34ED0F-814B-4185-BEFF-BC962844FD50}" presName="invisiNode" presStyleLbl="node1" presStyleIdx="1" presStyleCnt="3"/>
      <dgm:spPr/>
    </dgm:pt>
    <dgm:pt modelId="{A8B78EEE-E9BC-46ED-BD9B-D063B0C77FAA}" type="pres">
      <dgm:prSet presAssocID="{4C34ED0F-814B-4185-BEFF-BC962844FD50}" presName="imagNode" presStyleLbl="fgImgPlace1" presStyleIdx="1" presStyleCnt="3"/>
      <dgm:spPr>
        <a:solidFill>
          <a:srgbClr val="FFFF00"/>
        </a:solidFill>
      </dgm:spPr>
    </dgm:pt>
    <dgm:pt modelId="{2C8EDB69-6387-4C82-A185-909C0D02B44A}" type="pres">
      <dgm:prSet presAssocID="{EC7DFEE4-5D0A-4389-9B56-D1E995B4827B}" presName="sibTrans" presStyleLbl="sibTrans2D1" presStyleIdx="0" presStyleCnt="0"/>
      <dgm:spPr/>
      <dgm:t>
        <a:bodyPr/>
        <a:lstStyle/>
        <a:p>
          <a:endParaRPr lang="en-US"/>
        </a:p>
      </dgm:t>
    </dgm:pt>
    <dgm:pt modelId="{D511ABAB-D7DA-4253-BDD6-25BFC938FF3F}" type="pres">
      <dgm:prSet presAssocID="{399571A9-870A-441B-8D12-92D07E59000C}" presName="compNode" presStyleCnt="0"/>
      <dgm:spPr/>
    </dgm:pt>
    <dgm:pt modelId="{1C5879CE-EEBB-4D75-A889-CF466A02D1E8}" type="pres">
      <dgm:prSet presAssocID="{399571A9-870A-441B-8D12-92D07E59000C}" presName="bkgdShape" presStyleLbl="node1" presStyleIdx="2" presStyleCnt="3"/>
      <dgm:spPr/>
      <dgm:t>
        <a:bodyPr/>
        <a:lstStyle/>
        <a:p>
          <a:endParaRPr lang="en-US"/>
        </a:p>
      </dgm:t>
    </dgm:pt>
    <dgm:pt modelId="{A06EE02E-EADE-41B6-BF50-B70B74D95C2A}" type="pres">
      <dgm:prSet presAssocID="{399571A9-870A-441B-8D12-92D07E59000C}" presName="nodeTx" presStyleLbl="node1" presStyleIdx="2" presStyleCnt="3">
        <dgm:presLayoutVars>
          <dgm:bulletEnabled val="1"/>
        </dgm:presLayoutVars>
      </dgm:prSet>
      <dgm:spPr/>
      <dgm:t>
        <a:bodyPr/>
        <a:lstStyle/>
        <a:p>
          <a:endParaRPr lang="en-US"/>
        </a:p>
      </dgm:t>
    </dgm:pt>
    <dgm:pt modelId="{BBA7BDF5-DB19-47C6-88B6-3C7D4027AB2B}" type="pres">
      <dgm:prSet presAssocID="{399571A9-870A-441B-8D12-92D07E59000C}" presName="invisiNode" presStyleLbl="node1" presStyleIdx="2" presStyleCnt="3"/>
      <dgm:spPr/>
    </dgm:pt>
    <dgm:pt modelId="{8BC7B952-F7EA-4B4F-8652-50685AECC21C}" type="pres">
      <dgm:prSet presAssocID="{399571A9-870A-441B-8D12-92D07E59000C}" presName="imagNode" presStyleLbl="fgImgPlace1" presStyleIdx="2" presStyleCnt="3"/>
      <dgm:spPr>
        <a:solidFill>
          <a:srgbClr val="FFFF00"/>
        </a:solidFill>
        <a:ln>
          <a:solidFill>
            <a:srgbClr val="FF0000"/>
          </a:solidFill>
        </a:ln>
      </dgm:spPr>
    </dgm:pt>
  </dgm:ptLst>
  <dgm:cxnLst>
    <dgm:cxn modelId="{53BCD7AC-D72D-4C73-8662-BFBFFB892DAA}" type="presOf" srcId="{32F153B9-F4C5-41DA-AB74-28614A932A82}" destId="{5171059E-29B7-413C-913D-411C97F54CF9}" srcOrd="1" destOrd="0" presId="urn:microsoft.com/office/officeart/2005/8/layout/hList7"/>
    <dgm:cxn modelId="{D5EFA689-0B1F-4D89-9142-51E23B7796CD}" type="presOf" srcId="{32F153B9-F4C5-41DA-AB74-28614A932A82}" destId="{BEFE560F-13F1-41F4-A918-6F8F70FA8AE4}" srcOrd="0" destOrd="0" presId="urn:microsoft.com/office/officeart/2005/8/layout/hList7"/>
    <dgm:cxn modelId="{DC201500-FF2C-4FDC-BE4C-314198018ECB}" srcId="{486BB4FA-013E-4A0C-A7EA-4B5FFB4EA442}" destId="{32F153B9-F4C5-41DA-AB74-28614A932A82}" srcOrd="0" destOrd="0" parTransId="{83F89F2F-F491-4FBF-97D3-D24CB5A9DFBE}" sibTransId="{CFE57BFE-83F9-471A-8D0F-6ED70293081A}"/>
    <dgm:cxn modelId="{31425251-6B54-4341-883F-FE4D0D64DC81}" type="presOf" srcId="{EC7DFEE4-5D0A-4389-9B56-D1E995B4827B}" destId="{2C8EDB69-6387-4C82-A185-909C0D02B44A}" srcOrd="0" destOrd="0" presId="urn:microsoft.com/office/officeart/2005/8/layout/hList7"/>
    <dgm:cxn modelId="{F178E79D-42E8-4961-AAC0-D478BF8DC052}" srcId="{486BB4FA-013E-4A0C-A7EA-4B5FFB4EA442}" destId="{4C34ED0F-814B-4185-BEFF-BC962844FD50}" srcOrd="1" destOrd="0" parTransId="{8462E7EA-66A0-495F-85C0-08A388406BC6}" sibTransId="{EC7DFEE4-5D0A-4389-9B56-D1E995B4827B}"/>
    <dgm:cxn modelId="{B3BF4B8F-C3EF-45EA-A2FA-DCADB27D5B73}" type="presOf" srcId="{CFE57BFE-83F9-471A-8D0F-6ED70293081A}" destId="{0BB1043F-73D7-407D-B4B9-2436FE946328}" srcOrd="0" destOrd="0" presId="urn:microsoft.com/office/officeart/2005/8/layout/hList7"/>
    <dgm:cxn modelId="{9D28992C-631F-414F-9B07-CB4DEDCA031A}" srcId="{486BB4FA-013E-4A0C-A7EA-4B5FFB4EA442}" destId="{399571A9-870A-441B-8D12-92D07E59000C}" srcOrd="2" destOrd="0" parTransId="{F18A47D8-DC81-476C-8301-BF001DAAB23F}" sibTransId="{BD5DA1B6-3C57-488A-BA42-5D6457146239}"/>
    <dgm:cxn modelId="{C9796892-1279-42E3-BD14-F47F36804B49}" type="presOf" srcId="{486BB4FA-013E-4A0C-A7EA-4B5FFB4EA442}" destId="{3954EDF6-F823-4ACE-AE5C-25F4EBCDD37C}" srcOrd="0" destOrd="0" presId="urn:microsoft.com/office/officeart/2005/8/layout/hList7"/>
    <dgm:cxn modelId="{DBDE6563-6F55-45D8-9E3E-AF1B3D0FB3ED}" type="presOf" srcId="{4C34ED0F-814B-4185-BEFF-BC962844FD50}" destId="{46BA5856-B392-466F-B079-2A04FF71F9F6}" srcOrd="1" destOrd="0" presId="urn:microsoft.com/office/officeart/2005/8/layout/hList7"/>
    <dgm:cxn modelId="{F8BD1C94-2B9C-4F9F-92A3-ADA4D1C233D8}" type="presOf" srcId="{399571A9-870A-441B-8D12-92D07E59000C}" destId="{1C5879CE-EEBB-4D75-A889-CF466A02D1E8}" srcOrd="0" destOrd="0" presId="urn:microsoft.com/office/officeart/2005/8/layout/hList7"/>
    <dgm:cxn modelId="{56017D16-B7AC-4305-9D55-5DA47C94C14D}" type="presOf" srcId="{399571A9-870A-441B-8D12-92D07E59000C}" destId="{A06EE02E-EADE-41B6-BF50-B70B74D95C2A}" srcOrd="1" destOrd="0" presId="urn:microsoft.com/office/officeart/2005/8/layout/hList7"/>
    <dgm:cxn modelId="{04D47971-079F-4EB4-8B26-5C10FC592E5C}" type="presOf" srcId="{4C34ED0F-814B-4185-BEFF-BC962844FD50}" destId="{EC975373-566D-4AFD-AD51-CFC43D471919}" srcOrd="0" destOrd="0" presId="urn:microsoft.com/office/officeart/2005/8/layout/hList7"/>
    <dgm:cxn modelId="{44DE6A7F-D13D-4F1A-B6B0-F23C429FD231}" type="presParOf" srcId="{3954EDF6-F823-4ACE-AE5C-25F4EBCDD37C}" destId="{B461A45A-DEE9-4742-9F12-70A9AECD1218}" srcOrd="0" destOrd="0" presId="urn:microsoft.com/office/officeart/2005/8/layout/hList7"/>
    <dgm:cxn modelId="{B0B9CE4A-A06E-4CE3-9691-817F5EA2B931}" type="presParOf" srcId="{3954EDF6-F823-4ACE-AE5C-25F4EBCDD37C}" destId="{906BA30C-9B91-4CDA-B737-85222D803907}" srcOrd="1" destOrd="0" presId="urn:microsoft.com/office/officeart/2005/8/layout/hList7"/>
    <dgm:cxn modelId="{BA5EB24B-3693-4E5F-8576-1B0AA4E53AAC}" type="presParOf" srcId="{906BA30C-9B91-4CDA-B737-85222D803907}" destId="{57D9414E-B1BA-477C-A911-1768EF61A005}" srcOrd="0" destOrd="0" presId="urn:microsoft.com/office/officeart/2005/8/layout/hList7"/>
    <dgm:cxn modelId="{1A868AD2-C6F0-46F5-B5E6-CCE49A0C7F85}" type="presParOf" srcId="{57D9414E-B1BA-477C-A911-1768EF61A005}" destId="{BEFE560F-13F1-41F4-A918-6F8F70FA8AE4}" srcOrd="0" destOrd="0" presId="urn:microsoft.com/office/officeart/2005/8/layout/hList7"/>
    <dgm:cxn modelId="{FC200F75-2C35-49D4-84C6-5EF30DD1C2C7}" type="presParOf" srcId="{57D9414E-B1BA-477C-A911-1768EF61A005}" destId="{5171059E-29B7-413C-913D-411C97F54CF9}" srcOrd="1" destOrd="0" presId="urn:microsoft.com/office/officeart/2005/8/layout/hList7"/>
    <dgm:cxn modelId="{AD703989-BE95-4906-B9DD-56D211D8DBE2}" type="presParOf" srcId="{57D9414E-B1BA-477C-A911-1768EF61A005}" destId="{17DD92A1-A54E-47A1-AC6E-D658D1059D00}" srcOrd="2" destOrd="0" presId="urn:microsoft.com/office/officeart/2005/8/layout/hList7"/>
    <dgm:cxn modelId="{38889C87-311B-49BB-93A8-5ACF0125E8BF}" type="presParOf" srcId="{57D9414E-B1BA-477C-A911-1768EF61A005}" destId="{1C41BE28-C47A-4C69-8277-37975C60D020}" srcOrd="3" destOrd="0" presId="urn:microsoft.com/office/officeart/2005/8/layout/hList7"/>
    <dgm:cxn modelId="{AAB99124-76BF-4EFC-9F0B-B7790CB630F3}" type="presParOf" srcId="{906BA30C-9B91-4CDA-B737-85222D803907}" destId="{0BB1043F-73D7-407D-B4B9-2436FE946328}" srcOrd="1" destOrd="0" presId="urn:microsoft.com/office/officeart/2005/8/layout/hList7"/>
    <dgm:cxn modelId="{F29607EE-E3DE-4D72-92FE-2AFBCE9E1BE5}" type="presParOf" srcId="{906BA30C-9B91-4CDA-B737-85222D803907}" destId="{E6EAA739-12FC-4A36-B7A5-0A8DB53FF3F2}" srcOrd="2" destOrd="0" presId="urn:microsoft.com/office/officeart/2005/8/layout/hList7"/>
    <dgm:cxn modelId="{C3047EB8-9468-46C8-8C0B-013EA7AD8F3C}" type="presParOf" srcId="{E6EAA739-12FC-4A36-B7A5-0A8DB53FF3F2}" destId="{EC975373-566D-4AFD-AD51-CFC43D471919}" srcOrd="0" destOrd="0" presId="urn:microsoft.com/office/officeart/2005/8/layout/hList7"/>
    <dgm:cxn modelId="{E41BC328-B085-41E8-9527-666AC0962183}" type="presParOf" srcId="{E6EAA739-12FC-4A36-B7A5-0A8DB53FF3F2}" destId="{46BA5856-B392-466F-B079-2A04FF71F9F6}" srcOrd="1" destOrd="0" presId="urn:microsoft.com/office/officeart/2005/8/layout/hList7"/>
    <dgm:cxn modelId="{928FB4AE-5279-4D3D-98B3-923362E76928}" type="presParOf" srcId="{E6EAA739-12FC-4A36-B7A5-0A8DB53FF3F2}" destId="{F31B0DEE-655D-45BF-96C6-24B701983BED}" srcOrd="2" destOrd="0" presId="urn:microsoft.com/office/officeart/2005/8/layout/hList7"/>
    <dgm:cxn modelId="{B579BEEF-1300-4479-AAEC-B1D57ABF157F}" type="presParOf" srcId="{E6EAA739-12FC-4A36-B7A5-0A8DB53FF3F2}" destId="{A8B78EEE-E9BC-46ED-BD9B-D063B0C77FAA}" srcOrd="3" destOrd="0" presId="urn:microsoft.com/office/officeart/2005/8/layout/hList7"/>
    <dgm:cxn modelId="{B8B1B494-42CA-4110-A070-15FE8EA35DAE}" type="presParOf" srcId="{906BA30C-9B91-4CDA-B737-85222D803907}" destId="{2C8EDB69-6387-4C82-A185-909C0D02B44A}" srcOrd="3" destOrd="0" presId="urn:microsoft.com/office/officeart/2005/8/layout/hList7"/>
    <dgm:cxn modelId="{437EF971-10F4-4F9E-BB6C-EAA657E0C5C7}" type="presParOf" srcId="{906BA30C-9B91-4CDA-B737-85222D803907}" destId="{D511ABAB-D7DA-4253-BDD6-25BFC938FF3F}" srcOrd="4" destOrd="0" presId="urn:microsoft.com/office/officeart/2005/8/layout/hList7"/>
    <dgm:cxn modelId="{7936E513-8E83-4785-A59B-09BA3D71E900}" type="presParOf" srcId="{D511ABAB-D7DA-4253-BDD6-25BFC938FF3F}" destId="{1C5879CE-EEBB-4D75-A889-CF466A02D1E8}" srcOrd="0" destOrd="0" presId="urn:microsoft.com/office/officeart/2005/8/layout/hList7"/>
    <dgm:cxn modelId="{91232CF8-0EAB-4606-85DD-0271804C158A}" type="presParOf" srcId="{D511ABAB-D7DA-4253-BDD6-25BFC938FF3F}" destId="{A06EE02E-EADE-41B6-BF50-B70B74D95C2A}" srcOrd="1" destOrd="0" presId="urn:microsoft.com/office/officeart/2005/8/layout/hList7"/>
    <dgm:cxn modelId="{D390D271-7300-428D-B251-61A8779C43F3}" type="presParOf" srcId="{D511ABAB-D7DA-4253-BDD6-25BFC938FF3F}" destId="{BBA7BDF5-DB19-47C6-88B6-3C7D4027AB2B}" srcOrd="2" destOrd="0" presId="urn:microsoft.com/office/officeart/2005/8/layout/hList7"/>
    <dgm:cxn modelId="{DDF0866A-4CC2-4A7B-86B7-6FB9E99BAE14}" type="presParOf" srcId="{D511ABAB-D7DA-4253-BDD6-25BFC938FF3F}" destId="{8BC7B952-F7EA-4B4F-8652-50685AECC21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D163C-711B-442A-B74E-DBEC6BD5C033}"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n-US"/>
        </a:p>
      </dgm:t>
    </dgm:pt>
    <dgm:pt modelId="{D47F7817-7543-4909-AE4B-E0F25CE1B7CC}">
      <dgm:prSet phldrT="[Text]" custT="1"/>
      <dgm:spPr/>
      <dgm:t>
        <a:bodyPr/>
        <a:lstStyle/>
        <a:p>
          <a:r>
            <a:rPr lang="en-US" sz="2400" dirty="0" smtClean="0"/>
            <a:t>33,0000 members</a:t>
          </a:r>
          <a:endParaRPr lang="en-US" sz="2400" dirty="0"/>
        </a:p>
      </dgm:t>
    </dgm:pt>
    <dgm:pt modelId="{89A3F378-A1A2-4058-BADB-A8FF4B97BAC5}" type="parTrans" cxnId="{CCF34469-BC8D-487C-8154-D2565783692E}">
      <dgm:prSet/>
      <dgm:spPr/>
      <dgm:t>
        <a:bodyPr/>
        <a:lstStyle/>
        <a:p>
          <a:endParaRPr lang="en-US"/>
        </a:p>
      </dgm:t>
    </dgm:pt>
    <dgm:pt modelId="{67213BF9-1DDE-4B80-AD3F-7F2079EE2038}" type="sibTrans" cxnId="{CCF34469-BC8D-487C-8154-D2565783692E}">
      <dgm:prSet/>
      <dgm:spPr/>
      <dgm:t>
        <a:bodyPr/>
        <a:lstStyle/>
        <a:p>
          <a:endParaRPr lang="en-US"/>
        </a:p>
      </dgm:t>
    </dgm:pt>
    <dgm:pt modelId="{B19E1A47-FF49-4622-B36C-8E154CA2ECA4}">
      <dgm:prSet phldrT="[Text]" custT="1"/>
      <dgm:spPr/>
      <dgm:t>
        <a:bodyPr/>
        <a:lstStyle/>
        <a:p>
          <a:r>
            <a:rPr lang="en-US" sz="1600" dirty="0" smtClean="0"/>
            <a:t>Children/youth in out-of-home placement</a:t>
          </a:r>
          <a:endParaRPr lang="en-US" sz="1600" dirty="0"/>
        </a:p>
      </dgm:t>
    </dgm:pt>
    <dgm:pt modelId="{3B4EA5D0-0C54-41D4-91E9-D1F32F37AA8E}" type="parTrans" cxnId="{95DFCA6A-3F61-46BA-9C91-3F3431494BA2}">
      <dgm:prSet/>
      <dgm:spPr/>
      <dgm:t>
        <a:bodyPr/>
        <a:lstStyle/>
        <a:p>
          <a:endParaRPr lang="en-US"/>
        </a:p>
      </dgm:t>
    </dgm:pt>
    <dgm:pt modelId="{0EA53BE6-5044-404B-9F98-1443FCE9672E}" type="sibTrans" cxnId="{95DFCA6A-3F61-46BA-9C91-3F3431494BA2}">
      <dgm:prSet/>
      <dgm:spPr/>
      <dgm:t>
        <a:bodyPr/>
        <a:lstStyle/>
        <a:p>
          <a:endParaRPr lang="en-US"/>
        </a:p>
      </dgm:t>
    </dgm:pt>
    <dgm:pt modelId="{3DA2B463-FF4A-4443-AD21-8A14EF6DD87C}">
      <dgm:prSet phldrT="[Text]" custT="1"/>
      <dgm:spPr/>
      <dgm:t>
        <a:bodyPr/>
        <a:lstStyle/>
        <a:p>
          <a:r>
            <a:rPr lang="en-US" sz="1600" dirty="0" smtClean="0"/>
            <a:t>Adoption Support</a:t>
          </a:r>
          <a:endParaRPr lang="en-US" sz="1600" dirty="0"/>
        </a:p>
      </dgm:t>
    </dgm:pt>
    <dgm:pt modelId="{623B83CB-278D-4195-A952-7460773389D4}" type="parTrans" cxnId="{705AB02D-467B-4E93-839D-C754D484ABD2}">
      <dgm:prSet/>
      <dgm:spPr/>
      <dgm:t>
        <a:bodyPr/>
        <a:lstStyle/>
        <a:p>
          <a:endParaRPr lang="en-US"/>
        </a:p>
      </dgm:t>
    </dgm:pt>
    <dgm:pt modelId="{240082A5-94D9-4E2A-ACFE-66342D71DCBE}" type="sibTrans" cxnId="{705AB02D-467B-4E93-839D-C754D484ABD2}">
      <dgm:prSet/>
      <dgm:spPr/>
      <dgm:t>
        <a:bodyPr/>
        <a:lstStyle/>
        <a:p>
          <a:endParaRPr lang="en-US"/>
        </a:p>
      </dgm:t>
    </dgm:pt>
    <dgm:pt modelId="{7D46C2DC-F9A3-49E1-8EC2-18409DB11C4A}">
      <dgm:prSet phldrT="[Text]" custT="1"/>
      <dgm:spPr/>
      <dgm:t>
        <a:bodyPr/>
        <a:lstStyle/>
        <a:p>
          <a:r>
            <a:rPr lang="en-US" sz="1600" dirty="0" smtClean="0"/>
            <a:t>Extended foster care (18-21)</a:t>
          </a:r>
          <a:endParaRPr lang="en-US" sz="1600" dirty="0"/>
        </a:p>
      </dgm:t>
    </dgm:pt>
    <dgm:pt modelId="{BC3F2EB6-D706-41C6-8A95-9E0DABFB20CA}" type="parTrans" cxnId="{48413D6B-B798-4579-B54F-B84AE7A4BBE6}">
      <dgm:prSet/>
      <dgm:spPr/>
      <dgm:t>
        <a:bodyPr/>
        <a:lstStyle/>
        <a:p>
          <a:endParaRPr lang="en-US"/>
        </a:p>
      </dgm:t>
    </dgm:pt>
    <dgm:pt modelId="{B98CEFB9-31ED-4C63-BA5D-D9E82ED95826}" type="sibTrans" cxnId="{48413D6B-B798-4579-B54F-B84AE7A4BBE6}">
      <dgm:prSet/>
      <dgm:spPr/>
      <dgm:t>
        <a:bodyPr/>
        <a:lstStyle/>
        <a:p>
          <a:endParaRPr lang="en-US"/>
        </a:p>
      </dgm:t>
    </dgm:pt>
    <dgm:pt modelId="{D0EC729E-24D6-41C6-A199-9615B18F6A14}">
      <dgm:prSet phldrT="[Text]" custT="1"/>
      <dgm:spPr/>
      <dgm:t>
        <a:bodyPr/>
        <a:lstStyle/>
        <a:p>
          <a:r>
            <a:rPr lang="en-US" sz="1600" dirty="0" smtClean="0"/>
            <a:t>Alumni of foster care</a:t>
          </a:r>
          <a:endParaRPr lang="en-US" sz="1600" dirty="0"/>
        </a:p>
      </dgm:t>
    </dgm:pt>
    <dgm:pt modelId="{99F22EF8-EBDE-4CA0-8BF9-25F16C460003}" type="parTrans" cxnId="{CD71507A-1441-41C4-8393-3D2E6D6EB339}">
      <dgm:prSet/>
      <dgm:spPr/>
      <dgm:t>
        <a:bodyPr/>
        <a:lstStyle/>
        <a:p>
          <a:endParaRPr lang="en-US"/>
        </a:p>
      </dgm:t>
    </dgm:pt>
    <dgm:pt modelId="{715BA912-AA52-40C8-A5A4-907626432F54}" type="sibTrans" cxnId="{CD71507A-1441-41C4-8393-3D2E6D6EB339}">
      <dgm:prSet/>
      <dgm:spPr/>
      <dgm:t>
        <a:bodyPr/>
        <a:lstStyle/>
        <a:p>
          <a:endParaRPr lang="en-US"/>
        </a:p>
      </dgm:t>
    </dgm:pt>
    <dgm:pt modelId="{F0839D97-F7AA-44FB-9C75-AC4EE09B236B}" type="pres">
      <dgm:prSet presAssocID="{B94D163C-711B-442A-B74E-DBEC6BD5C033}" presName="diagram" presStyleCnt="0">
        <dgm:presLayoutVars>
          <dgm:chPref val="1"/>
          <dgm:dir/>
          <dgm:animOne val="branch"/>
          <dgm:animLvl val="lvl"/>
          <dgm:resizeHandles val="exact"/>
        </dgm:presLayoutVars>
      </dgm:prSet>
      <dgm:spPr/>
      <dgm:t>
        <a:bodyPr/>
        <a:lstStyle/>
        <a:p>
          <a:endParaRPr lang="en-US"/>
        </a:p>
      </dgm:t>
    </dgm:pt>
    <dgm:pt modelId="{EA1A6739-65C6-4744-931B-3F782717EBD8}" type="pres">
      <dgm:prSet presAssocID="{D47F7817-7543-4909-AE4B-E0F25CE1B7CC}" presName="root1" presStyleCnt="0"/>
      <dgm:spPr/>
    </dgm:pt>
    <dgm:pt modelId="{8C361278-CD95-4384-97C4-B27EABB29F1B}" type="pres">
      <dgm:prSet presAssocID="{D47F7817-7543-4909-AE4B-E0F25CE1B7CC}" presName="LevelOneTextNode" presStyleLbl="node0" presStyleIdx="0" presStyleCnt="1">
        <dgm:presLayoutVars>
          <dgm:chPref val="3"/>
        </dgm:presLayoutVars>
      </dgm:prSet>
      <dgm:spPr/>
      <dgm:t>
        <a:bodyPr/>
        <a:lstStyle/>
        <a:p>
          <a:endParaRPr lang="en-US"/>
        </a:p>
      </dgm:t>
    </dgm:pt>
    <dgm:pt modelId="{5599CF93-2CCD-4C06-9C97-34BAFD464889}" type="pres">
      <dgm:prSet presAssocID="{D47F7817-7543-4909-AE4B-E0F25CE1B7CC}" presName="level2hierChild" presStyleCnt="0"/>
      <dgm:spPr/>
    </dgm:pt>
    <dgm:pt modelId="{CC2E343C-FAD3-4F74-8B71-CB925B6C72C1}" type="pres">
      <dgm:prSet presAssocID="{3B4EA5D0-0C54-41D4-91E9-D1F32F37AA8E}" presName="conn2-1" presStyleLbl="parChTrans1D2" presStyleIdx="0" presStyleCnt="4"/>
      <dgm:spPr/>
      <dgm:t>
        <a:bodyPr/>
        <a:lstStyle/>
        <a:p>
          <a:endParaRPr lang="en-US"/>
        </a:p>
      </dgm:t>
    </dgm:pt>
    <dgm:pt modelId="{E3A64B2E-B95C-4BE6-B681-4B03FDE3F02E}" type="pres">
      <dgm:prSet presAssocID="{3B4EA5D0-0C54-41D4-91E9-D1F32F37AA8E}" presName="connTx" presStyleLbl="parChTrans1D2" presStyleIdx="0" presStyleCnt="4"/>
      <dgm:spPr/>
      <dgm:t>
        <a:bodyPr/>
        <a:lstStyle/>
        <a:p>
          <a:endParaRPr lang="en-US"/>
        </a:p>
      </dgm:t>
    </dgm:pt>
    <dgm:pt modelId="{7B528843-F6B8-4F84-AAEB-47C155818D8E}" type="pres">
      <dgm:prSet presAssocID="{B19E1A47-FF49-4622-B36C-8E154CA2ECA4}" presName="root2" presStyleCnt="0"/>
      <dgm:spPr/>
    </dgm:pt>
    <dgm:pt modelId="{F954B2E4-5847-4A0E-92F1-29A33435BEC6}" type="pres">
      <dgm:prSet presAssocID="{B19E1A47-FF49-4622-B36C-8E154CA2ECA4}" presName="LevelTwoTextNode" presStyleLbl="node2" presStyleIdx="0" presStyleCnt="4">
        <dgm:presLayoutVars>
          <dgm:chPref val="3"/>
        </dgm:presLayoutVars>
      </dgm:prSet>
      <dgm:spPr/>
      <dgm:t>
        <a:bodyPr/>
        <a:lstStyle/>
        <a:p>
          <a:endParaRPr lang="en-US"/>
        </a:p>
      </dgm:t>
    </dgm:pt>
    <dgm:pt modelId="{9CAF2D6E-2B3A-4490-B1D3-D199DD396B78}" type="pres">
      <dgm:prSet presAssocID="{B19E1A47-FF49-4622-B36C-8E154CA2ECA4}" presName="level3hierChild" presStyleCnt="0"/>
      <dgm:spPr/>
    </dgm:pt>
    <dgm:pt modelId="{C7243899-67ED-4116-80E3-3E9DF6895166}" type="pres">
      <dgm:prSet presAssocID="{623B83CB-278D-4195-A952-7460773389D4}" presName="conn2-1" presStyleLbl="parChTrans1D2" presStyleIdx="1" presStyleCnt="4"/>
      <dgm:spPr/>
      <dgm:t>
        <a:bodyPr/>
        <a:lstStyle/>
        <a:p>
          <a:endParaRPr lang="en-US"/>
        </a:p>
      </dgm:t>
    </dgm:pt>
    <dgm:pt modelId="{18F5F188-5EAF-4A4A-B147-677610E561FD}" type="pres">
      <dgm:prSet presAssocID="{623B83CB-278D-4195-A952-7460773389D4}" presName="connTx" presStyleLbl="parChTrans1D2" presStyleIdx="1" presStyleCnt="4"/>
      <dgm:spPr/>
      <dgm:t>
        <a:bodyPr/>
        <a:lstStyle/>
        <a:p>
          <a:endParaRPr lang="en-US"/>
        </a:p>
      </dgm:t>
    </dgm:pt>
    <dgm:pt modelId="{A37C3B36-D289-4BAB-83A2-95EF5E469927}" type="pres">
      <dgm:prSet presAssocID="{3DA2B463-FF4A-4443-AD21-8A14EF6DD87C}" presName="root2" presStyleCnt="0"/>
      <dgm:spPr/>
    </dgm:pt>
    <dgm:pt modelId="{E79756A0-AC2D-418A-8EB0-05F46C049B25}" type="pres">
      <dgm:prSet presAssocID="{3DA2B463-FF4A-4443-AD21-8A14EF6DD87C}" presName="LevelTwoTextNode" presStyleLbl="node2" presStyleIdx="1" presStyleCnt="4">
        <dgm:presLayoutVars>
          <dgm:chPref val="3"/>
        </dgm:presLayoutVars>
      </dgm:prSet>
      <dgm:spPr/>
      <dgm:t>
        <a:bodyPr/>
        <a:lstStyle/>
        <a:p>
          <a:endParaRPr lang="en-US"/>
        </a:p>
      </dgm:t>
    </dgm:pt>
    <dgm:pt modelId="{C79ADEC5-FB04-4B05-B56E-62207CC228F5}" type="pres">
      <dgm:prSet presAssocID="{3DA2B463-FF4A-4443-AD21-8A14EF6DD87C}" presName="level3hierChild" presStyleCnt="0"/>
      <dgm:spPr/>
    </dgm:pt>
    <dgm:pt modelId="{27DDCBA7-4449-49D5-852E-FEBAD919B99E}" type="pres">
      <dgm:prSet presAssocID="{BC3F2EB6-D706-41C6-8A95-9E0DABFB20CA}" presName="conn2-1" presStyleLbl="parChTrans1D2" presStyleIdx="2" presStyleCnt="4"/>
      <dgm:spPr/>
      <dgm:t>
        <a:bodyPr/>
        <a:lstStyle/>
        <a:p>
          <a:endParaRPr lang="en-US"/>
        </a:p>
      </dgm:t>
    </dgm:pt>
    <dgm:pt modelId="{8A671B7A-AE6F-42A5-B868-687C81C5A57A}" type="pres">
      <dgm:prSet presAssocID="{BC3F2EB6-D706-41C6-8A95-9E0DABFB20CA}" presName="connTx" presStyleLbl="parChTrans1D2" presStyleIdx="2" presStyleCnt="4"/>
      <dgm:spPr/>
      <dgm:t>
        <a:bodyPr/>
        <a:lstStyle/>
        <a:p>
          <a:endParaRPr lang="en-US"/>
        </a:p>
      </dgm:t>
    </dgm:pt>
    <dgm:pt modelId="{3AB0F0CB-A558-415C-8E96-6DD7DB8435C6}" type="pres">
      <dgm:prSet presAssocID="{7D46C2DC-F9A3-49E1-8EC2-18409DB11C4A}" presName="root2" presStyleCnt="0"/>
      <dgm:spPr/>
    </dgm:pt>
    <dgm:pt modelId="{98F9658D-7A55-4D5A-90F2-CE0DF9C84053}" type="pres">
      <dgm:prSet presAssocID="{7D46C2DC-F9A3-49E1-8EC2-18409DB11C4A}" presName="LevelTwoTextNode" presStyleLbl="node2" presStyleIdx="2" presStyleCnt="4">
        <dgm:presLayoutVars>
          <dgm:chPref val="3"/>
        </dgm:presLayoutVars>
      </dgm:prSet>
      <dgm:spPr/>
      <dgm:t>
        <a:bodyPr/>
        <a:lstStyle/>
        <a:p>
          <a:endParaRPr lang="en-US"/>
        </a:p>
      </dgm:t>
    </dgm:pt>
    <dgm:pt modelId="{10B9F51B-679B-4108-AA70-A0957B0F9FF9}" type="pres">
      <dgm:prSet presAssocID="{7D46C2DC-F9A3-49E1-8EC2-18409DB11C4A}" presName="level3hierChild" presStyleCnt="0"/>
      <dgm:spPr/>
    </dgm:pt>
    <dgm:pt modelId="{1154E3D7-86AD-40F2-845C-A74B67640E7C}" type="pres">
      <dgm:prSet presAssocID="{99F22EF8-EBDE-4CA0-8BF9-25F16C460003}" presName="conn2-1" presStyleLbl="parChTrans1D2" presStyleIdx="3" presStyleCnt="4"/>
      <dgm:spPr/>
      <dgm:t>
        <a:bodyPr/>
        <a:lstStyle/>
        <a:p>
          <a:endParaRPr lang="en-US"/>
        </a:p>
      </dgm:t>
    </dgm:pt>
    <dgm:pt modelId="{6CD8411F-31F3-413B-B71C-15E34DBBA64C}" type="pres">
      <dgm:prSet presAssocID="{99F22EF8-EBDE-4CA0-8BF9-25F16C460003}" presName="connTx" presStyleLbl="parChTrans1D2" presStyleIdx="3" presStyleCnt="4"/>
      <dgm:spPr/>
      <dgm:t>
        <a:bodyPr/>
        <a:lstStyle/>
        <a:p>
          <a:endParaRPr lang="en-US"/>
        </a:p>
      </dgm:t>
    </dgm:pt>
    <dgm:pt modelId="{41897AC6-68DC-46A0-9932-FC7CE792AAE0}" type="pres">
      <dgm:prSet presAssocID="{D0EC729E-24D6-41C6-A199-9615B18F6A14}" presName="root2" presStyleCnt="0"/>
      <dgm:spPr/>
    </dgm:pt>
    <dgm:pt modelId="{24E37D39-7C8F-43A7-9926-FFAC4C103E87}" type="pres">
      <dgm:prSet presAssocID="{D0EC729E-24D6-41C6-A199-9615B18F6A14}" presName="LevelTwoTextNode" presStyleLbl="node2" presStyleIdx="3" presStyleCnt="4">
        <dgm:presLayoutVars>
          <dgm:chPref val="3"/>
        </dgm:presLayoutVars>
      </dgm:prSet>
      <dgm:spPr/>
      <dgm:t>
        <a:bodyPr/>
        <a:lstStyle/>
        <a:p>
          <a:endParaRPr lang="en-US"/>
        </a:p>
      </dgm:t>
    </dgm:pt>
    <dgm:pt modelId="{ABE83295-9E9D-4D04-A02D-7665C6CAF67E}" type="pres">
      <dgm:prSet presAssocID="{D0EC729E-24D6-41C6-A199-9615B18F6A14}" presName="level3hierChild" presStyleCnt="0"/>
      <dgm:spPr/>
    </dgm:pt>
  </dgm:ptLst>
  <dgm:cxnLst>
    <dgm:cxn modelId="{E18D3A4F-48D0-4063-B010-105553DE588D}" type="presOf" srcId="{B19E1A47-FF49-4622-B36C-8E154CA2ECA4}" destId="{F954B2E4-5847-4A0E-92F1-29A33435BEC6}" srcOrd="0" destOrd="0" presId="urn:microsoft.com/office/officeart/2005/8/layout/hierarchy2"/>
    <dgm:cxn modelId="{48413D6B-B798-4579-B54F-B84AE7A4BBE6}" srcId="{D47F7817-7543-4909-AE4B-E0F25CE1B7CC}" destId="{7D46C2DC-F9A3-49E1-8EC2-18409DB11C4A}" srcOrd="2" destOrd="0" parTransId="{BC3F2EB6-D706-41C6-8A95-9E0DABFB20CA}" sibTransId="{B98CEFB9-31ED-4C63-BA5D-D9E82ED95826}"/>
    <dgm:cxn modelId="{19D4D387-61DB-4B41-95A1-BF7672006143}" type="presOf" srcId="{99F22EF8-EBDE-4CA0-8BF9-25F16C460003}" destId="{1154E3D7-86AD-40F2-845C-A74B67640E7C}" srcOrd="0" destOrd="0" presId="urn:microsoft.com/office/officeart/2005/8/layout/hierarchy2"/>
    <dgm:cxn modelId="{086B1A13-230C-45D7-BD57-A5F5D8F20B34}" type="presOf" srcId="{623B83CB-278D-4195-A952-7460773389D4}" destId="{18F5F188-5EAF-4A4A-B147-677610E561FD}" srcOrd="1" destOrd="0" presId="urn:microsoft.com/office/officeart/2005/8/layout/hierarchy2"/>
    <dgm:cxn modelId="{A26379A2-175F-45B1-A3A9-BC3DBC0D2800}" type="presOf" srcId="{3B4EA5D0-0C54-41D4-91E9-D1F32F37AA8E}" destId="{E3A64B2E-B95C-4BE6-B681-4B03FDE3F02E}" srcOrd="1" destOrd="0" presId="urn:microsoft.com/office/officeart/2005/8/layout/hierarchy2"/>
    <dgm:cxn modelId="{D6132625-D59F-452E-BC81-B15C292F0B13}" type="presOf" srcId="{99F22EF8-EBDE-4CA0-8BF9-25F16C460003}" destId="{6CD8411F-31F3-413B-B71C-15E34DBBA64C}" srcOrd="1" destOrd="0" presId="urn:microsoft.com/office/officeart/2005/8/layout/hierarchy2"/>
    <dgm:cxn modelId="{56B7B343-E39E-40A3-B8CC-49C8BB3A1DAA}" type="presOf" srcId="{3DA2B463-FF4A-4443-AD21-8A14EF6DD87C}" destId="{E79756A0-AC2D-418A-8EB0-05F46C049B25}" srcOrd="0" destOrd="0" presId="urn:microsoft.com/office/officeart/2005/8/layout/hierarchy2"/>
    <dgm:cxn modelId="{CD71507A-1441-41C4-8393-3D2E6D6EB339}" srcId="{D47F7817-7543-4909-AE4B-E0F25CE1B7CC}" destId="{D0EC729E-24D6-41C6-A199-9615B18F6A14}" srcOrd="3" destOrd="0" parTransId="{99F22EF8-EBDE-4CA0-8BF9-25F16C460003}" sibTransId="{715BA912-AA52-40C8-A5A4-907626432F54}"/>
    <dgm:cxn modelId="{2319CDBA-CDB0-45CA-8B8D-AAF1D6CDC8C4}" type="presOf" srcId="{BC3F2EB6-D706-41C6-8A95-9E0DABFB20CA}" destId="{27DDCBA7-4449-49D5-852E-FEBAD919B99E}" srcOrd="0" destOrd="0" presId="urn:microsoft.com/office/officeart/2005/8/layout/hierarchy2"/>
    <dgm:cxn modelId="{84806664-8D0E-4048-89C6-BDA4426F9FEA}" type="presOf" srcId="{623B83CB-278D-4195-A952-7460773389D4}" destId="{C7243899-67ED-4116-80E3-3E9DF6895166}" srcOrd="0" destOrd="0" presId="urn:microsoft.com/office/officeart/2005/8/layout/hierarchy2"/>
    <dgm:cxn modelId="{77C9B6FB-237C-40B2-98EE-ECB361FD21C7}" type="presOf" srcId="{BC3F2EB6-D706-41C6-8A95-9E0DABFB20CA}" destId="{8A671B7A-AE6F-42A5-B868-687C81C5A57A}" srcOrd="1" destOrd="0" presId="urn:microsoft.com/office/officeart/2005/8/layout/hierarchy2"/>
    <dgm:cxn modelId="{311EF41D-2FB8-4F03-933C-DC87466DE2F0}" type="presOf" srcId="{7D46C2DC-F9A3-49E1-8EC2-18409DB11C4A}" destId="{98F9658D-7A55-4D5A-90F2-CE0DF9C84053}" srcOrd="0" destOrd="0" presId="urn:microsoft.com/office/officeart/2005/8/layout/hierarchy2"/>
    <dgm:cxn modelId="{705AB02D-467B-4E93-839D-C754D484ABD2}" srcId="{D47F7817-7543-4909-AE4B-E0F25CE1B7CC}" destId="{3DA2B463-FF4A-4443-AD21-8A14EF6DD87C}" srcOrd="1" destOrd="0" parTransId="{623B83CB-278D-4195-A952-7460773389D4}" sibTransId="{240082A5-94D9-4E2A-ACFE-66342D71DCBE}"/>
    <dgm:cxn modelId="{CCF34469-BC8D-487C-8154-D2565783692E}" srcId="{B94D163C-711B-442A-B74E-DBEC6BD5C033}" destId="{D47F7817-7543-4909-AE4B-E0F25CE1B7CC}" srcOrd="0" destOrd="0" parTransId="{89A3F378-A1A2-4058-BADB-A8FF4B97BAC5}" sibTransId="{67213BF9-1DDE-4B80-AD3F-7F2079EE2038}"/>
    <dgm:cxn modelId="{7F53A20F-0A17-4471-8E28-6E86E58F77E9}" type="presOf" srcId="{B94D163C-711B-442A-B74E-DBEC6BD5C033}" destId="{F0839D97-F7AA-44FB-9C75-AC4EE09B236B}" srcOrd="0" destOrd="0" presId="urn:microsoft.com/office/officeart/2005/8/layout/hierarchy2"/>
    <dgm:cxn modelId="{7C6585B0-16C5-45C9-B53C-7BA3CD4008FF}" type="presOf" srcId="{D0EC729E-24D6-41C6-A199-9615B18F6A14}" destId="{24E37D39-7C8F-43A7-9926-FFAC4C103E87}" srcOrd="0" destOrd="0" presId="urn:microsoft.com/office/officeart/2005/8/layout/hierarchy2"/>
    <dgm:cxn modelId="{A8EEA32D-DD87-4ED8-B23A-C05E5B72088B}" type="presOf" srcId="{3B4EA5D0-0C54-41D4-91E9-D1F32F37AA8E}" destId="{CC2E343C-FAD3-4F74-8B71-CB925B6C72C1}" srcOrd="0" destOrd="0" presId="urn:microsoft.com/office/officeart/2005/8/layout/hierarchy2"/>
    <dgm:cxn modelId="{C5980F17-4BC7-4750-A0E6-55A29D830F94}" type="presOf" srcId="{D47F7817-7543-4909-AE4B-E0F25CE1B7CC}" destId="{8C361278-CD95-4384-97C4-B27EABB29F1B}" srcOrd="0" destOrd="0" presId="urn:microsoft.com/office/officeart/2005/8/layout/hierarchy2"/>
    <dgm:cxn modelId="{95DFCA6A-3F61-46BA-9C91-3F3431494BA2}" srcId="{D47F7817-7543-4909-AE4B-E0F25CE1B7CC}" destId="{B19E1A47-FF49-4622-B36C-8E154CA2ECA4}" srcOrd="0" destOrd="0" parTransId="{3B4EA5D0-0C54-41D4-91E9-D1F32F37AA8E}" sibTransId="{0EA53BE6-5044-404B-9F98-1443FCE9672E}"/>
    <dgm:cxn modelId="{0502619D-F0F8-4CEF-9136-664A508C3100}" type="presParOf" srcId="{F0839D97-F7AA-44FB-9C75-AC4EE09B236B}" destId="{EA1A6739-65C6-4744-931B-3F782717EBD8}" srcOrd="0" destOrd="0" presId="urn:microsoft.com/office/officeart/2005/8/layout/hierarchy2"/>
    <dgm:cxn modelId="{ADFBD550-96DD-4E99-9164-0EC7D7CABCB4}" type="presParOf" srcId="{EA1A6739-65C6-4744-931B-3F782717EBD8}" destId="{8C361278-CD95-4384-97C4-B27EABB29F1B}" srcOrd="0" destOrd="0" presId="urn:microsoft.com/office/officeart/2005/8/layout/hierarchy2"/>
    <dgm:cxn modelId="{78C8B09B-91D1-4CA2-9602-07B31EE8B4A7}" type="presParOf" srcId="{EA1A6739-65C6-4744-931B-3F782717EBD8}" destId="{5599CF93-2CCD-4C06-9C97-34BAFD464889}" srcOrd="1" destOrd="0" presId="urn:microsoft.com/office/officeart/2005/8/layout/hierarchy2"/>
    <dgm:cxn modelId="{821D4A02-0588-4A0E-B942-A6FE5A073BAC}" type="presParOf" srcId="{5599CF93-2CCD-4C06-9C97-34BAFD464889}" destId="{CC2E343C-FAD3-4F74-8B71-CB925B6C72C1}" srcOrd="0" destOrd="0" presId="urn:microsoft.com/office/officeart/2005/8/layout/hierarchy2"/>
    <dgm:cxn modelId="{5E935153-685C-41C0-84DD-AEE2EEE4E067}" type="presParOf" srcId="{CC2E343C-FAD3-4F74-8B71-CB925B6C72C1}" destId="{E3A64B2E-B95C-4BE6-B681-4B03FDE3F02E}" srcOrd="0" destOrd="0" presId="urn:microsoft.com/office/officeart/2005/8/layout/hierarchy2"/>
    <dgm:cxn modelId="{0557C304-9898-40F1-BEF2-90BDF49D9807}" type="presParOf" srcId="{5599CF93-2CCD-4C06-9C97-34BAFD464889}" destId="{7B528843-F6B8-4F84-AAEB-47C155818D8E}" srcOrd="1" destOrd="0" presId="urn:microsoft.com/office/officeart/2005/8/layout/hierarchy2"/>
    <dgm:cxn modelId="{E3ED19D4-64F1-41BC-A045-F1B30662DD34}" type="presParOf" srcId="{7B528843-F6B8-4F84-AAEB-47C155818D8E}" destId="{F954B2E4-5847-4A0E-92F1-29A33435BEC6}" srcOrd="0" destOrd="0" presId="urn:microsoft.com/office/officeart/2005/8/layout/hierarchy2"/>
    <dgm:cxn modelId="{EE91FCE0-2DCF-4F99-B84D-73E3D965A3A3}" type="presParOf" srcId="{7B528843-F6B8-4F84-AAEB-47C155818D8E}" destId="{9CAF2D6E-2B3A-4490-B1D3-D199DD396B78}" srcOrd="1" destOrd="0" presId="urn:microsoft.com/office/officeart/2005/8/layout/hierarchy2"/>
    <dgm:cxn modelId="{33A8F40F-BE79-4B79-B16A-D70C83092EF8}" type="presParOf" srcId="{5599CF93-2CCD-4C06-9C97-34BAFD464889}" destId="{C7243899-67ED-4116-80E3-3E9DF6895166}" srcOrd="2" destOrd="0" presId="urn:microsoft.com/office/officeart/2005/8/layout/hierarchy2"/>
    <dgm:cxn modelId="{19A96F89-EE0F-41E1-8253-B4130CE24EE4}" type="presParOf" srcId="{C7243899-67ED-4116-80E3-3E9DF6895166}" destId="{18F5F188-5EAF-4A4A-B147-677610E561FD}" srcOrd="0" destOrd="0" presId="urn:microsoft.com/office/officeart/2005/8/layout/hierarchy2"/>
    <dgm:cxn modelId="{548319C2-38CF-4FF5-BD90-00D2A1A521C0}" type="presParOf" srcId="{5599CF93-2CCD-4C06-9C97-34BAFD464889}" destId="{A37C3B36-D289-4BAB-83A2-95EF5E469927}" srcOrd="3" destOrd="0" presId="urn:microsoft.com/office/officeart/2005/8/layout/hierarchy2"/>
    <dgm:cxn modelId="{1EEE6F03-B94A-4ED2-B25F-93476AC5BB5E}" type="presParOf" srcId="{A37C3B36-D289-4BAB-83A2-95EF5E469927}" destId="{E79756A0-AC2D-418A-8EB0-05F46C049B25}" srcOrd="0" destOrd="0" presId="urn:microsoft.com/office/officeart/2005/8/layout/hierarchy2"/>
    <dgm:cxn modelId="{BD054B04-9020-4544-95CB-936F79B71B06}" type="presParOf" srcId="{A37C3B36-D289-4BAB-83A2-95EF5E469927}" destId="{C79ADEC5-FB04-4B05-B56E-62207CC228F5}" srcOrd="1" destOrd="0" presId="urn:microsoft.com/office/officeart/2005/8/layout/hierarchy2"/>
    <dgm:cxn modelId="{1EEB66F0-69AD-4D50-868D-37DD81DDFCC6}" type="presParOf" srcId="{5599CF93-2CCD-4C06-9C97-34BAFD464889}" destId="{27DDCBA7-4449-49D5-852E-FEBAD919B99E}" srcOrd="4" destOrd="0" presId="urn:microsoft.com/office/officeart/2005/8/layout/hierarchy2"/>
    <dgm:cxn modelId="{3BB013C5-01B2-4AE9-A902-3C3A93C24D0B}" type="presParOf" srcId="{27DDCBA7-4449-49D5-852E-FEBAD919B99E}" destId="{8A671B7A-AE6F-42A5-B868-687C81C5A57A}" srcOrd="0" destOrd="0" presId="urn:microsoft.com/office/officeart/2005/8/layout/hierarchy2"/>
    <dgm:cxn modelId="{C53D734B-5F98-4471-A8D1-9FCA33A38850}" type="presParOf" srcId="{5599CF93-2CCD-4C06-9C97-34BAFD464889}" destId="{3AB0F0CB-A558-415C-8E96-6DD7DB8435C6}" srcOrd="5" destOrd="0" presId="urn:microsoft.com/office/officeart/2005/8/layout/hierarchy2"/>
    <dgm:cxn modelId="{321B3CEF-714C-4B0D-86E4-B74F96D7BCE9}" type="presParOf" srcId="{3AB0F0CB-A558-415C-8E96-6DD7DB8435C6}" destId="{98F9658D-7A55-4D5A-90F2-CE0DF9C84053}" srcOrd="0" destOrd="0" presId="urn:microsoft.com/office/officeart/2005/8/layout/hierarchy2"/>
    <dgm:cxn modelId="{B2859B9A-022B-4E0F-A11F-FD2AD48C5627}" type="presParOf" srcId="{3AB0F0CB-A558-415C-8E96-6DD7DB8435C6}" destId="{10B9F51B-679B-4108-AA70-A0957B0F9FF9}" srcOrd="1" destOrd="0" presId="urn:microsoft.com/office/officeart/2005/8/layout/hierarchy2"/>
    <dgm:cxn modelId="{B6BBF05A-67C1-455A-83A9-DF1FCED57C08}" type="presParOf" srcId="{5599CF93-2CCD-4C06-9C97-34BAFD464889}" destId="{1154E3D7-86AD-40F2-845C-A74B67640E7C}" srcOrd="6" destOrd="0" presId="urn:microsoft.com/office/officeart/2005/8/layout/hierarchy2"/>
    <dgm:cxn modelId="{CAD8A94A-1785-4C87-9163-6217812B9B11}" type="presParOf" srcId="{1154E3D7-86AD-40F2-845C-A74B67640E7C}" destId="{6CD8411F-31F3-413B-B71C-15E34DBBA64C}" srcOrd="0" destOrd="0" presId="urn:microsoft.com/office/officeart/2005/8/layout/hierarchy2"/>
    <dgm:cxn modelId="{220BCCF6-6779-45EB-AEDA-178DF9EE6689}" type="presParOf" srcId="{5599CF93-2CCD-4C06-9C97-34BAFD464889}" destId="{41897AC6-68DC-46A0-9932-FC7CE792AAE0}" srcOrd="7" destOrd="0" presId="urn:microsoft.com/office/officeart/2005/8/layout/hierarchy2"/>
    <dgm:cxn modelId="{4065ACE5-60F8-4D4F-A991-B18661D6ADBD}" type="presParOf" srcId="{41897AC6-68DC-46A0-9932-FC7CE792AAE0}" destId="{24E37D39-7C8F-43A7-9926-FFAC4C103E87}" srcOrd="0" destOrd="0" presId="urn:microsoft.com/office/officeart/2005/8/layout/hierarchy2"/>
    <dgm:cxn modelId="{C2E72934-D257-4220-BAC1-7C05A88B81DF}" type="presParOf" srcId="{41897AC6-68DC-46A0-9932-FC7CE792AAE0}" destId="{ABE83295-9E9D-4D04-A02D-7665C6CAF67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A375EC-973A-4990-85E5-89DB5132716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280B88C-0F23-44CD-B3DF-34AFD4687C43}">
      <dgm:prSet phldrT="[Text]"/>
      <dgm:spPr/>
      <dgm:t>
        <a:bodyPr/>
        <a:lstStyle/>
        <a:p>
          <a:r>
            <a:rPr lang="en-US" dirty="0" smtClean="0"/>
            <a:t>Children/Young Adults…</a:t>
          </a:r>
          <a:endParaRPr lang="en-US" dirty="0"/>
        </a:p>
      </dgm:t>
    </dgm:pt>
    <dgm:pt modelId="{C5434A55-0FC0-44B4-9DE0-C4E09D50DD7C}" type="parTrans" cxnId="{B6672E2F-C8E1-4BA4-BD1F-26697CC3E83A}">
      <dgm:prSet/>
      <dgm:spPr/>
      <dgm:t>
        <a:bodyPr/>
        <a:lstStyle/>
        <a:p>
          <a:endParaRPr lang="en-US"/>
        </a:p>
      </dgm:t>
    </dgm:pt>
    <dgm:pt modelId="{212D4B58-B596-4187-999D-1AF2B2F92101}" type="sibTrans" cxnId="{B6672E2F-C8E1-4BA4-BD1F-26697CC3E83A}">
      <dgm:prSet/>
      <dgm:spPr/>
      <dgm:t>
        <a:bodyPr/>
        <a:lstStyle/>
        <a:p>
          <a:endParaRPr lang="en-US"/>
        </a:p>
      </dgm:t>
    </dgm:pt>
    <dgm:pt modelId="{10B849CE-41EE-4A0A-AB84-D2995BD008A1}">
      <dgm:prSet custT="1"/>
      <dgm:spPr/>
      <dgm:t>
        <a:bodyPr/>
        <a:lstStyle/>
        <a:p>
          <a:r>
            <a:rPr lang="en-US" sz="1200" dirty="0" smtClean="0"/>
            <a:t>Placed outside Washington</a:t>
          </a:r>
          <a:endParaRPr lang="en-US" sz="1200" dirty="0"/>
        </a:p>
      </dgm:t>
    </dgm:pt>
    <dgm:pt modelId="{ADA5D5F5-07FC-463B-A10E-3455CCD1E763}" type="parTrans" cxnId="{706AD90D-C9EE-4FD0-ACE9-58453A950C31}">
      <dgm:prSet/>
      <dgm:spPr/>
      <dgm:t>
        <a:bodyPr/>
        <a:lstStyle/>
        <a:p>
          <a:endParaRPr lang="en-US"/>
        </a:p>
      </dgm:t>
    </dgm:pt>
    <dgm:pt modelId="{218CED2A-F8EE-4189-B316-812DA84A3F53}" type="sibTrans" cxnId="{706AD90D-C9EE-4FD0-ACE9-58453A950C31}">
      <dgm:prSet/>
      <dgm:spPr/>
      <dgm:t>
        <a:bodyPr/>
        <a:lstStyle/>
        <a:p>
          <a:endParaRPr lang="en-US"/>
        </a:p>
      </dgm:t>
    </dgm:pt>
    <dgm:pt modelId="{1EF6DDF7-4679-400E-AE84-E6C5AA8E3018}">
      <dgm:prSet custT="1"/>
      <dgm:spPr/>
      <dgm:t>
        <a:bodyPr/>
        <a:lstStyle/>
        <a:p>
          <a:r>
            <a:rPr lang="en-US" sz="1200" dirty="0" smtClean="0"/>
            <a:t>From another state and not IV-E Eligible</a:t>
          </a:r>
          <a:endParaRPr lang="en-US" sz="1200" dirty="0"/>
        </a:p>
      </dgm:t>
    </dgm:pt>
    <dgm:pt modelId="{B070CA23-FA45-4C09-905D-10C1F830BE4A}" type="parTrans" cxnId="{4CB95AFE-68D1-45FC-9F5A-E82C39891D7F}">
      <dgm:prSet/>
      <dgm:spPr/>
      <dgm:t>
        <a:bodyPr/>
        <a:lstStyle/>
        <a:p>
          <a:endParaRPr lang="en-US"/>
        </a:p>
      </dgm:t>
    </dgm:pt>
    <dgm:pt modelId="{71CC0A6A-C139-481B-96AB-BDC254A7FD7C}" type="sibTrans" cxnId="{4CB95AFE-68D1-45FC-9F5A-E82C39891D7F}">
      <dgm:prSet/>
      <dgm:spPr/>
      <dgm:t>
        <a:bodyPr/>
        <a:lstStyle/>
        <a:p>
          <a:endParaRPr lang="en-US"/>
        </a:p>
      </dgm:t>
    </dgm:pt>
    <dgm:pt modelId="{9CAA760B-EFEA-4F2D-931E-82BD493D86FC}">
      <dgm:prSet custT="1"/>
      <dgm:spPr/>
      <dgm:t>
        <a:bodyPr/>
        <a:lstStyle/>
        <a:p>
          <a:r>
            <a:rPr lang="en-US" sz="1200" dirty="0" smtClean="0"/>
            <a:t>Dual eligible </a:t>
          </a:r>
          <a:endParaRPr lang="en-US" sz="1200" dirty="0"/>
        </a:p>
      </dgm:t>
    </dgm:pt>
    <dgm:pt modelId="{31D723FC-AC42-43E5-9723-72C9C812284D}" type="parTrans" cxnId="{F8F6CCA4-1713-41B5-94DF-6B8889C4233F}">
      <dgm:prSet/>
      <dgm:spPr/>
      <dgm:t>
        <a:bodyPr/>
        <a:lstStyle/>
        <a:p>
          <a:endParaRPr lang="en-US"/>
        </a:p>
      </dgm:t>
    </dgm:pt>
    <dgm:pt modelId="{F2F63C3B-BFAC-46E8-B182-868726F94C36}" type="sibTrans" cxnId="{F8F6CCA4-1713-41B5-94DF-6B8889C4233F}">
      <dgm:prSet/>
      <dgm:spPr/>
      <dgm:t>
        <a:bodyPr/>
        <a:lstStyle/>
        <a:p>
          <a:endParaRPr lang="en-US"/>
        </a:p>
      </dgm:t>
    </dgm:pt>
    <dgm:pt modelId="{99B704E8-E99E-47FA-A635-AA8A911F4446}">
      <dgm:prSet custT="1"/>
      <dgm:spPr/>
      <dgm:t>
        <a:bodyPr/>
        <a:lstStyle/>
        <a:p>
          <a:r>
            <a:rPr lang="en-US" sz="1200" dirty="0" smtClean="0"/>
            <a:t>Voluntary Placement Services program with Developmental Disability Administration (DDA)</a:t>
          </a:r>
          <a:endParaRPr lang="en-US" sz="1200" dirty="0"/>
        </a:p>
      </dgm:t>
    </dgm:pt>
    <dgm:pt modelId="{F87A00F4-4949-43A6-A235-47C175EBC414}" type="parTrans" cxnId="{63A3F9B0-E183-41D0-A5CE-19816FE712BA}">
      <dgm:prSet/>
      <dgm:spPr/>
      <dgm:t>
        <a:bodyPr/>
        <a:lstStyle/>
        <a:p>
          <a:endParaRPr lang="en-US"/>
        </a:p>
      </dgm:t>
    </dgm:pt>
    <dgm:pt modelId="{394A8002-D82C-4AA1-92ED-0AB4C833A751}" type="sibTrans" cxnId="{63A3F9B0-E183-41D0-A5CE-19816FE712BA}">
      <dgm:prSet/>
      <dgm:spPr/>
      <dgm:t>
        <a:bodyPr/>
        <a:lstStyle/>
        <a:p>
          <a:endParaRPr lang="en-US"/>
        </a:p>
      </dgm:t>
    </dgm:pt>
    <dgm:pt modelId="{33FA8AC7-48F1-412F-8DF5-0625334955D7}">
      <dgm:prSet phldrT="[Text]"/>
      <dgm:spPr/>
      <dgm:t>
        <a:bodyPr/>
        <a:lstStyle/>
        <a:p>
          <a:r>
            <a:rPr lang="en-US" dirty="0" smtClean="0"/>
            <a:t>Incarceration</a:t>
          </a:r>
          <a:endParaRPr lang="en-US" dirty="0"/>
        </a:p>
      </dgm:t>
    </dgm:pt>
    <dgm:pt modelId="{20430659-A0AE-402C-B9EA-30116158234A}" type="parTrans" cxnId="{0508A915-E312-41C8-9929-04D8D29CF04B}">
      <dgm:prSet/>
      <dgm:spPr/>
      <dgm:t>
        <a:bodyPr/>
        <a:lstStyle/>
        <a:p>
          <a:endParaRPr lang="en-US"/>
        </a:p>
      </dgm:t>
    </dgm:pt>
    <dgm:pt modelId="{9E561D3B-1F54-44AA-B36A-0C1E10BF0A24}" type="sibTrans" cxnId="{0508A915-E312-41C8-9929-04D8D29CF04B}">
      <dgm:prSet/>
      <dgm:spPr/>
      <dgm:t>
        <a:bodyPr/>
        <a:lstStyle/>
        <a:p>
          <a:endParaRPr lang="en-US"/>
        </a:p>
      </dgm:t>
    </dgm:pt>
    <dgm:pt modelId="{6DFAB86E-A01C-4954-90CE-8D2558749D41}">
      <dgm:prSet phldrT="[Text]" custT="1"/>
      <dgm:spPr/>
      <dgm:t>
        <a:bodyPr/>
        <a:lstStyle/>
        <a:p>
          <a:r>
            <a:rPr lang="en-US" sz="1200" dirty="0" smtClean="0"/>
            <a:t>Detention facility</a:t>
          </a:r>
          <a:endParaRPr lang="en-US" sz="1200" dirty="0"/>
        </a:p>
      </dgm:t>
    </dgm:pt>
    <dgm:pt modelId="{7AD0C80E-1299-46B9-837E-32D417B70EAD}" type="parTrans" cxnId="{B496C292-4B68-46EC-8128-1B60949C446D}">
      <dgm:prSet/>
      <dgm:spPr/>
      <dgm:t>
        <a:bodyPr/>
        <a:lstStyle/>
        <a:p>
          <a:endParaRPr lang="en-US"/>
        </a:p>
      </dgm:t>
    </dgm:pt>
    <dgm:pt modelId="{580586A7-9FE2-45E7-B148-B5DC081CA25D}" type="sibTrans" cxnId="{B496C292-4B68-46EC-8128-1B60949C446D}">
      <dgm:prSet/>
      <dgm:spPr/>
      <dgm:t>
        <a:bodyPr/>
        <a:lstStyle/>
        <a:p>
          <a:endParaRPr lang="en-US"/>
        </a:p>
      </dgm:t>
    </dgm:pt>
    <dgm:pt modelId="{21692DD9-36A9-4046-9DC9-27C83329CC3F}">
      <dgm:prSet phldrT="[Text]" custT="1"/>
      <dgm:spPr/>
      <dgm:t>
        <a:bodyPr/>
        <a:lstStyle/>
        <a:p>
          <a:r>
            <a:rPr lang="en-US" sz="1200" dirty="0" smtClean="0"/>
            <a:t>Juvenile Rehabilitation (JR)</a:t>
          </a:r>
          <a:endParaRPr lang="en-US" sz="1200" dirty="0"/>
        </a:p>
      </dgm:t>
    </dgm:pt>
    <dgm:pt modelId="{F7D4AA2A-C929-49B9-B5D1-E15300E6B6A1}" type="parTrans" cxnId="{57CD9828-7984-4725-AB5C-4D1A5458F8D2}">
      <dgm:prSet/>
      <dgm:spPr/>
      <dgm:t>
        <a:bodyPr/>
        <a:lstStyle/>
        <a:p>
          <a:endParaRPr lang="en-US"/>
        </a:p>
      </dgm:t>
    </dgm:pt>
    <dgm:pt modelId="{2C244FF1-C035-4C3B-BE32-187ED4BED1C3}" type="sibTrans" cxnId="{57CD9828-7984-4725-AB5C-4D1A5458F8D2}">
      <dgm:prSet/>
      <dgm:spPr/>
      <dgm:t>
        <a:bodyPr/>
        <a:lstStyle/>
        <a:p>
          <a:endParaRPr lang="en-US"/>
        </a:p>
      </dgm:t>
    </dgm:pt>
    <dgm:pt modelId="{B23B316E-969B-4320-9B08-D432B758C1D8}">
      <dgm:prSet phldrT="[Text]"/>
      <dgm:spPr/>
      <dgm:t>
        <a:bodyPr/>
        <a:lstStyle/>
        <a:p>
          <a:r>
            <a:rPr lang="en-US" dirty="0" smtClean="0"/>
            <a:t>Private Comparable Medical Insurance</a:t>
          </a:r>
          <a:endParaRPr lang="en-US" dirty="0"/>
        </a:p>
      </dgm:t>
    </dgm:pt>
    <dgm:pt modelId="{51E5EC2E-CE0D-401E-A22A-4FA3040A0BE5}" type="parTrans" cxnId="{AF884159-280F-4AD2-9FF5-64C856DA2478}">
      <dgm:prSet/>
      <dgm:spPr/>
      <dgm:t>
        <a:bodyPr/>
        <a:lstStyle/>
        <a:p>
          <a:endParaRPr lang="en-US"/>
        </a:p>
      </dgm:t>
    </dgm:pt>
    <dgm:pt modelId="{38B87420-26BD-44DB-B52E-8C4A7C39884D}" type="sibTrans" cxnId="{AF884159-280F-4AD2-9FF5-64C856DA2478}">
      <dgm:prSet/>
      <dgm:spPr/>
      <dgm:t>
        <a:bodyPr/>
        <a:lstStyle/>
        <a:p>
          <a:endParaRPr lang="en-US"/>
        </a:p>
      </dgm:t>
    </dgm:pt>
    <dgm:pt modelId="{FF955E76-5E80-49B7-B267-88DDB67AACC3}">
      <dgm:prSet phldrT="[Text]" custT="1"/>
      <dgm:spPr/>
      <dgm:t>
        <a:bodyPr/>
        <a:lstStyle/>
        <a:p>
          <a:r>
            <a:rPr lang="en-US" sz="1200" dirty="0" smtClean="0"/>
            <a:t>Medical Third Party Liability</a:t>
          </a:r>
          <a:endParaRPr lang="en-US" sz="1200" dirty="0"/>
        </a:p>
      </dgm:t>
    </dgm:pt>
    <dgm:pt modelId="{82D4D584-3A45-462C-BA00-690E480AC7CC}" type="parTrans" cxnId="{8D5DF7E4-C3E5-4178-A417-209EF584CA03}">
      <dgm:prSet/>
      <dgm:spPr/>
      <dgm:t>
        <a:bodyPr/>
        <a:lstStyle/>
        <a:p>
          <a:endParaRPr lang="en-US"/>
        </a:p>
      </dgm:t>
    </dgm:pt>
    <dgm:pt modelId="{6D761083-8F58-49DF-ABCF-36F6E97C101B}" type="sibTrans" cxnId="{8D5DF7E4-C3E5-4178-A417-209EF584CA03}">
      <dgm:prSet/>
      <dgm:spPr/>
      <dgm:t>
        <a:bodyPr/>
        <a:lstStyle/>
        <a:p>
          <a:endParaRPr lang="en-US"/>
        </a:p>
      </dgm:t>
    </dgm:pt>
    <dgm:pt modelId="{0499043D-ACE5-4D80-AC5C-08CC118517E7}">
      <dgm:prSet phldrT="[Text]"/>
      <dgm:spPr/>
      <dgm:t>
        <a:bodyPr/>
        <a:lstStyle/>
        <a:p>
          <a:r>
            <a:rPr lang="en-US" dirty="0" smtClean="0"/>
            <a:t>In hospice</a:t>
          </a:r>
          <a:endParaRPr lang="en-US" dirty="0"/>
        </a:p>
      </dgm:t>
    </dgm:pt>
    <dgm:pt modelId="{94A3874B-4537-4418-87DE-C8635F1F217B}" type="parTrans" cxnId="{66FEE2AB-039A-43D0-8B31-9E09B15D361C}">
      <dgm:prSet/>
      <dgm:spPr/>
      <dgm:t>
        <a:bodyPr/>
        <a:lstStyle/>
        <a:p>
          <a:endParaRPr lang="en-US"/>
        </a:p>
      </dgm:t>
    </dgm:pt>
    <dgm:pt modelId="{5BF348C1-8311-4EA9-9BA4-F94462B86649}" type="sibTrans" cxnId="{66FEE2AB-039A-43D0-8B31-9E09B15D361C}">
      <dgm:prSet/>
      <dgm:spPr/>
      <dgm:t>
        <a:bodyPr/>
        <a:lstStyle/>
        <a:p>
          <a:endParaRPr lang="en-US"/>
        </a:p>
      </dgm:t>
    </dgm:pt>
    <dgm:pt modelId="{9F6CA6E9-27A6-46EE-A024-47E64DE02F52}">
      <dgm:prSet custT="1"/>
      <dgm:spPr/>
      <dgm:t>
        <a:bodyPr/>
        <a:lstStyle/>
        <a:p>
          <a:r>
            <a:rPr lang="en-US" sz="1050" i="1" dirty="0" smtClean="0"/>
            <a:t>Apply for Medicaid through </a:t>
          </a:r>
          <a:r>
            <a:rPr lang="en-US" sz="1050" i="1" dirty="0" err="1" smtClean="0"/>
            <a:t>WAHealthplanfinder</a:t>
          </a:r>
          <a:endParaRPr lang="en-US" sz="1100" dirty="0"/>
        </a:p>
      </dgm:t>
    </dgm:pt>
    <dgm:pt modelId="{AA93DE1E-FDFB-42B4-B87C-139082C368B4}" type="parTrans" cxnId="{496FCE6B-38A0-4AAA-A0BA-2910D8EEC5BC}">
      <dgm:prSet/>
      <dgm:spPr/>
      <dgm:t>
        <a:bodyPr/>
        <a:lstStyle/>
        <a:p>
          <a:endParaRPr lang="en-US"/>
        </a:p>
      </dgm:t>
    </dgm:pt>
    <dgm:pt modelId="{AE77F3E6-E6CC-430C-8331-E4DCCCE3FBD2}" type="sibTrans" cxnId="{496FCE6B-38A0-4AAA-A0BA-2910D8EEC5BC}">
      <dgm:prSet/>
      <dgm:spPr/>
      <dgm:t>
        <a:bodyPr/>
        <a:lstStyle/>
        <a:p>
          <a:endParaRPr lang="en-US"/>
        </a:p>
      </dgm:t>
    </dgm:pt>
    <dgm:pt modelId="{564688B8-34F6-4AB2-B25E-87AC1AD428BF}" type="pres">
      <dgm:prSet presAssocID="{B6A375EC-973A-4990-85E5-89DB51327165}" presName="linear" presStyleCnt="0">
        <dgm:presLayoutVars>
          <dgm:animLvl val="lvl"/>
          <dgm:resizeHandles val="exact"/>
        </dgm:presLayoutVars>
      </dgm:prSet>
      <dgm:spPr/>
      <dgm:t>
        <a:bodyPr/>
        <a:lstStyle/>
        <a:p>
          <a:endParaRPr lang="en-US"/>
        </a:p>
      </dgm:t>
    </dgm:pt>
    <dgm:pt modelId="{13652D5A-12F0-45AE-9F3D-3EFB4A91B7D1}" type="pres">
      <dgm:prSet presAssocID="{3280B88C-0F23-44CD-B3DF-34AFD4687C43}" presName="parentText" presStyleLbl="node1" presStyleIdx="0" presStyleCnt="4">
        <dgm:presLayoutVars>
          <dgm:chMax val="0"/>
          <dgm:bulletEnabled val="1"/>
        </dgm:presLayoutVars>
      </dgm:prSet>
      <dgm:spPr/>
      <dgm:t>
        <a:bodyPr/>
        <a:lstStyle/>
        <a:p>
          <a:endParaRPr lang="en-US"/>
        </a:p>
      </dgm:t>
    </dgm:pt>
    <dgm:pt modelId="{890448A0-5B16-4DD5-BA87-AB9CCD11C5F8}" type="pres">
      <dgm:prSet presAssocID="{3280B88C-0F23-44CD-B3DF-34AFD4687C43}" presName="childText" presStyleLbl="revTx" presStyleIdx="0" presStyleCnt="3">
        <dgm:presLayoutVars>
          <dgm:bulletEnabled val="1"/>
        </dgm:presLayoutVars>
      </dgm:prSet>
      <dgm:spPr/>
      <dgm:t>
        <a:bodyPr/>
        <a:lstStyle/>
        <a:p>
          <a:endParaRPr lang="en-US"/>
        </a:p>
      </dgm:t>
    </dgm:pt>
    <dgm:pt modelId="{4D351604-33E7-4035-900E-775BCD5AC027}" type="pres">
      <dgm:prSet presAssocID="{33FA8AC7-48F1-412F-8DF5-0625334955D7}" presName="parentText" presStyleLbl="node1" presStyleIdx="1" presStyleCnt="4">
        <dgm:presLayoutVars>
          <dgm:chMax val="0"/>
          <dgm:bulletEnabled val="1"/>
        </dgm:presLayoutVars>
      </dgm:prSet>
      <dgm:spPr/>
      <dgm:t>
        <a:bodyPr/>
        <a:lstStyle/>
        <a:p>
          <a:endParaRPr lang="en-US"/>
        </a:p>
      </dgm:t>
    </dgm:pt>
    <dgm:pt modelId="{087C6E1D-601B-44CF-8FE7-9349C07D1880}" type="pres">
      <dgm:prSet presAssocID="{33FA8AC7-48F1-412F-8DF5-0625334955D7}" presName="childText" presStyleLbl="revTx" presStyleIdx="1" presStyleCnt="3">
        <dgm:presLayoutVars>
          <dgm:bulletEnabled val="1"/>
        </dgm:presLayoutVars>
      </dgm:prSet>
      <dgm:spPr/>
      <dgm:t>
        <a:bodyPr/>
        <a:lstStyle/>
        <a:p>
          <a:endParaRPr lang="en-US"/>
        </a:p>
      </dgm:t>
    </dgm:pt>
    <dgm:pt modelId="{7C7E80A6-C806-4636-AF8F-DE15E6D8E262}" type="pres">
      <dgm:prSet presAssocID="{B23B316E-969B-4320-9B08-D432B758C1D8}" presName="parentText" presStyleLbl="node1" presStyleIdx="2" presStyleCnt="4">
        <dgm:presLayoutVars>
          <dgm:chMax val="0"/>
          <dgm:bulletEnabled val="1"/>
        </dgm:presLayoutVars>
      </dgm:prSet>
      <dgm:spPr/>
      <dgm:t>
        <a:bodyPr/>
        <a:lstStyle/>
        <a:p>
          <a:endParaRPr lang="en-US"/>
        </a:p>
      </dgm:t>
    </dgm:pt>
    <dgm:pt modelId="{6F0A75BF-AF75-4FD0-BDE8-9E5AD8113948}" type="pres">
      <dgm:prSet presAssocID="{B23B316E-969B-4320-9B08-D432B758C1D8}" presName="childText" presStyleLbl="revTx" presStyleIdx="2" presStyleCnt="3">
        <dgm:presLayoutVars>
          <dgm:bulletEnabled val="1"/>
        </dgm:presLayoutVars>
      </dgm:prSet>
      <dgm:spPr/>
      <dgm:t>
        <a:bodyPr/>
        <a:lstStyle/>
        <a:p>
          <a:endParaRPr lang="en-US"/>
        </a:p>
      </dgm:t>
    </dgm:pt>
    <dgm:pt modelId="{E10404EF-383F-4FB5-BDB6-9AE8211482CE}" type="pres">
      <dgm:prSet presAssocID="{0499043D-ACE5-4D80-AC5C-08CC118517E7}" presName="parentText" presStyleLbl="node1" presStyleIdx="3" presStyleCnt="4">
        <dgm:presLayoutVars>
          <dgm:chMax val="0"/>
          <dgm:bulletEnabled val="1"/>
        </dgm:presLayoutVars>
      </dgm:prSet>
      <dgm:spPr/>
      <dgm:t>
        <a:bodyPr/>
        <a:lstStyle/>
        <a:p>
          <a:endParaRPr lang="en-US"/>
        </a:p>
      </dgm:t>
    </dgm:pt>
  </dgm:ptLst>
  <dgm:cxnLst>
    <dgm:cxn modelId="{441041E0-2572-43AE-A37F-EC2B681C0DF4}" type="presOf" srcId="{1EF6DDF7-4679-400E-AE84-E6C5AA8E3018}" destId="{890448A0-5B16-4DD5-BA87-AB9CCD11C5F8}" srcOrd="0" destOrd="1" presId="urn:microsoft.com/office/officeart/2005/8/layout/vList2"/>
    <dgm:cxn modelId="{F8F6CCA4-1713-41B5-94DF-6B8889C4233F}" srcId="{3280B88C-0F23-44CD-B3DF-34AFD4687C43}" destId="{9CAA760B-EFEA-4F2D-931E-82BD493D86FC}" srcOrd="2" destOrd="0" parTransId="{31D723FC-AC42-43E5-9723-72C9C812284D}" sibTransId="{F2F63C3B-BFAC-46E8-B182-868726F94C36}"/>
    <dgm:cxn modelId="{66FEE2AB-039A-43D0-8B31-9E09B15D361C}" srcId="{B6A375EC-973A-4990-85E5-89DB51327165}" destId="{0499043D-ACE5-4D80-AC5C-08CC118517E7}" srcOrd="3" destOrd="0" parTransId="{94A3874B-4537-4418-87DE-C8635F1F217B}" sibTransId="{5BF348C1-8311-4EA9-9BA4-F94462B86649}"/>
    <dgm:cxn modelId="{AF884159-280F-4AD2-9FF5-64C856DA2478}" srcId="{B6A375EC-973A-4990-85E5-89DB51327165}" destId="{B23B316E-969B-4320-9B08-D432B758C1D8}" srcOrd="2" destOrd="0" parTransId="{51E5EC2E-CE0D-401E-A22A-4FA3040A0BE5}" sibTransId="{38B87420-26BD-44DB-B52E-8C4A7C39884D}"/>
    <dgm:cxn modelId="{0F5CB653-6C24-452F-8016-3F3C8C9FF828}" type="presOf" srcId="{10B849CE-41EE-4A0A-AB84-D2995BD008A1}" destId="{890448A0-5B16-4DD5-BA87-AB9CCD11C5F8}" srcOrd="0" destOrd="0" presId="urn:microsoft.com/office/officeart/2005/8/layout/vList2"/>
    <dgm:cxn modelId="{8D5DF7E4-C3E5-4178-A417-209EF584CA03}" srcId="{B23B316E-969B-4320-9B08-D432B758C1D8}" destId="{FF955E76-5E80-49B7-B267-88DDB67AACC3}" srcOrd="0" destOrd="0" parTransId="{82D4D584-3A45-462C-BA00-690E480AC7CC}" sibTransId="{6D761083-8F58-49DF-ABCF-36F6E97C101B}"/>
    <dgm:cxn modelId="{706AD90D-C9EE-4FD0-ACE9-58453A950C31}" srcId="{3280B88C-0F23-44CD-B3DF-34AFD4687C43}" destId="{10B849CE-41EE-4A0A-AB84-D2995BD008A1}" srcOrd="0" destOrd="0" parTransId="{ADA5D5F5-07FC-463B-A10E-3455CCD1E763}" sibTransId="{218CED2A-F8EE-4189-B316-812DA84A3F53}"/>
    <dgm:cxn modelId="{63A3F9B0-E183-41D0-A5CE-19816FE712BA}" srcId="{3280B88C-0F23-44CD-B3DF-34AFD4687C43}" destId="{99B704E8-E99E-47FA-A635-AA8A911F4446}" srcOrd="3" destOrd="0" parTransId="{F87A00F4-4949-43A6-A235-47C175EBC414}" sibTransId="{394A8002-D82C-4AA1-92ED-0AB4C833A751}"/>
    <dgm:cxn modelId="{DA47AF10-E541-458F-AB15-6D741BAB2568}" type="presOf" srcId="{0499043D-ACE5-4D80-AC5C-08CC118517E7}" destId="{E10404EF-383F-4FB5-BDB6-9AE8211482CE}" srcOrd="0" destOrd="0" presId="urn:microsoft.com/office/officeart/2005/8/layout/vList2"/>
    <dgm:cxn modelId="{830DA22B-5D1A-4DFB-83B3-7AAF6A8474EF}" type="presOf" srcId="{9F6CA6E9-27A6-46EE-A024-47E64DE02F52}" destId="{890448A0-5B16-4DD5-BA87-AB9CCD11C5F8}" srcOrd="0" destOrd="2" presId="urn:microsoft.com/office/officeart/2005/8/layout/vList2"/>
    <dgm:cxn modelId="{A0F0452D-3109-40BD-82BB-7FCDBAEA0B16}" type="presOf" srcId="{6DFAB86E-A01C-4954-90CE-8D2558749D41}" destId="{087C6E1D-601B-44CF-8FE7-9349C07D1880}" srcOrd="0" destOrd="0" presId="urn:microsoft.com/office/officeart/2005/8/layout/vList2"/>
    <dgm:cxn modelId="{6FF9FB70-6DF2-4208-A8BB-76A7AFEADCA6}" type="presOf" srcId="{3280B88C-0F23-44CD-B3DF-34AFD4687C43}" destId="{13652D5A-12F0-45AE-9F3D-3EFB4A91B7D1}" srcOrd="0" destOrd="0" presId="urn:microsoft.com/office/officeart/2005/8/layout/vList2"/>
    <dgm:cxn modelId="{0508A915-E312-41C8-9929-04D8D29CF04B}" srcId="{B6A375EC-973A-4990-85E5-89DB51327165}" destId="{33FA8AC7-48F1-412F-8DF5-0625334955D7}" srcOrd="1" destOrd="0" parTransId="{20430659-A0AE-402C-B9EA-30116158234A}" sibTransId="{9E561D3B-1F54-44AA-B36A-0C1E10BF0A24}"/>
    <dgm:cxn modelId="{656CD3B3-7E01-4E62-BCCF-C400C07D8F7E}" type="presOf" srcId="{FF955E76-5E80-49B7-B267-88DDB67AACC3}" destId="{6F0A75BF-AF75-4FD0-BDE8-9E5AD8113948}" srcOrd="0" destOrd="0" presId="urn:microsoft.com/office/officeart/2005/8/layout/vList2"/>
    <dgm:cxn modelId="{496FCE6B-38A0-4AAA-A0BA-2910D8EEC5BC}" srcId="{1EF6DDF7-4679-400E-AE84-E6C5AA8E3018}" destId="{9F6CA6E9-27A6-46EE-A024-47E64DE02F52}" srcOrd="0" destOrd="0" parTransId="{AA93DE1E-FDFB-42B4-B87C-139082C368B4}" sibTransId="{AE77F3E6-E6CC-430C-8331-E4DCCCE3FBD2}"/>
    <dgm:cxn modelId="{A2369926-C710-4B41-BE11-2F0FAC4D7C65}" type="presOf" srcId="{B23B316E-969B-4320-9B08-D432B758C1D8}" destId="{7C7E80A6-C806-4636-AF8F-DE15E6D8E262}" srcOrd="0" destOrd="0" presId="urn:microsoft.com/office/officeart/2005/8/layout/vList2"/>
    <dgm:cxn modelId="{B6672E2F-C8E1-4BA4-BD1F-26697CC3E83A}" srcId="{B6A375EC-973A-4990-85E5-89DB51327165}" destId="{3280B88C-0F23-44CD-B3DF-34AFD4687C43}" srcOrd="0" destOrd="0" parTransId="{C5434A55-0FC0-44B4-9DE0-C4E09D50DD7C}" sibTransId="{212D4B58-B596-4187-999D-1AF2B2F92101}"/>
    <dgm:cxn modelId="{DC41C7FB-FA48-4F6B-A3CC-A5436305035B}" type="presOf" srcId="{33FA8AC7-48F1-412F-8DF5-0625334955D7}" destId="{4D351604-33E7-4035-900E-775BCD5AC027}" srcOrd="0" destOrd="0" presId="urn:microsoft.com/office/officeart/2005/8/layout/vList2"/>
    <dgm:cxn modelId="{C101F8AF-8BF6-4D70-8617-3C0CD1E9B3BC}" type="presOf" srcId="{B6A375EC-973A-4990-85E5-89DB51327165}" destId="{564688B8-34F6-4AB2-B25E-87AC1AD428BF}" srcOrd="0" destOrd="0" presId="urn:microsoft.com/office/officeart/2005/8/layout/vList2"/>
    <dgm:cxn modelId="{57CD9828-7984-4725-AB5C-4D1A5458F8D2}" srcId="{33FA8AC7-48F1-412F-8DF5-0625334955D7}" destId="{21692DD9-36A9-4046-9DC9-27C83329CC3F}" srcOrd="1" destOrd="0" parTransId="{F7D4AA2A-C929-49B9-B5D1-E15300E6B6A1}" sibTransId="{2C244FF1-C035-4C3B-BE32-187ED4BED1C3}"/>
    <dgm:cxn modelId="{4CB95AFE-68D1-45FC-9F5A-E82C39891D7F}" srcId="{3280B88C-0F23-44CD-B3DF-34AFD4687C43}" destId="{1EF6DDF7-4679-400E-AE84-E6C5AA8E3018}" srcOrd="1" destOrd="0" parTransId="{B070CA23-FA45-4C09-905D-10C1F830BE4A}" sibTransId="{71CC0A6A-C139-481B-96AB-BDC254A7FD7C}"/>
    <dgm:cxn modelId="{B496C292-4B68-46EC-8128-1B60949C446D}" srcId="{33FA8AC7-48F1-412F-8DF5-0625334955D7}" destId="{6DFAB86E-A01C-4954-90CE-8D2558749D41}" srcOrd="0" destOrd="0" parTransId="{7AD0C80E-1299-46B9-837E-32D417B70EAD}" sibTransId="{580586A7-9FE2-45E7-B148-B5DC081CA25D}"/>
    <dgm:cxn modelId="{ABBE80D4-CD84-4BAB-B5DA-9EAC9690ED81}" type="presOf" srcId="{99B704E8-E99E-47FA-A635-AA8A911F4446}" destId="{890448A0-5B16-4DD5-BA87-AB9CCD11C5F8}" srcOrd="0" destOrd="4" presId="urn:microsoft.com/office/officeart/2005/8/layout/vList2"/>
    <dgm:cxn modelId="{ADDDA2AE-1207-4F60-B4BB-106080291808}" type="presOf" srcId="{9CAA760B-EFEA-4F2D-931E-82BD493D86FC}" destId="{890448A0-5B16-4DD5-BA87-AB9CCD11C5F8}" srcOrd="0" destOrd="3" presId="urn:microsoft.com/office/officeart/2005/8/layout/vList2"/>
    <dgm:cxn modelId="{A5753913-E847-45D7-B400-BDC8CA9EFB9B}" type="presOf" srcId="{21692DD9-36A9-4046-9DC9-27C83329CC3F}" destId="{087C6E1D-601B-44CF-8FE7-9349C07D1880}" srcOrd="0" destOrd="1" presId="urn:microsoft.com/office/officeart/2005/8/layout/vList2"/>
    <dgm:cxn modelId="{E350C411-1416-4E1A-83B8-7AAFFF93EE36}" type="presParOf" srcId="{564688B8-34F6-4AB2-B25E-87AC1AD428BF}" destId="{13652D5A-12F0-45AE-9F3D-3EFB4A91B7D1}" srcOrd="0" destOrd="0" presId="urn:microsoft.com/office/officeart/2005/8/layout/vList2"/>
    <dgm:cxn modelId="{40413D84-6DD0-4E41-8B79-0BBFE55322E8}" type="presParOf" srcId="{564688B8-34F6-4AB2-B25E-87AC1AD428BF}" destId="{890448A0-5B16-4DD5-BA87-AB9CCD11C5F8}" srcOrd="1" destOrd="0" presId="urn:microsoft.com/office/officeart/2005/8/layout/vList2"/>
    <dgm:cxn modelId="{E8390B48-DE83-4236-A747-F99634C10B9C}" type="presParOf" srcId="{564688B8-34F6-4AB2-B25E-87AC1AD428BF}" destId="{4D351604-33E7-4035-900E-775BCD5AC027}" srcOrd="2" destOrd="0" presId="urn:microsoft.com/office/officeart/2005/8/layout/vList2"/>
    <dgm:cxn modelId="{8F7C0730-AD0F-4F32-8764-E93471E77856}" type="presParOf" srcId="{564688B8-34F6-4AB2-B25E-87AC1AD428BF}" destId="{087C6E1D-601B-44CF-8FE7-9349C07D1880}" srcOrd="3" destOrd="0" presId="urn:microsoft.com/office/officeart/2005/8/layout/vList2"/>
    <dgm:cxn modelId="{6CD3E08D-619A-4D85-B0F2-E43EF249F357}" type="presParOf" srcId="{564688B8-34F6-4AB2-B25E-87AC1AD428BF}" destId="{7C7E80A6-C806-4636-AF8F-DE15E6D8E262}" srcOrd="4" destOrd="0" presId="urn:microsoft.com/office/officeart/2005/8/layout/vList2"/>
    <dgm:cxn modelId="{69103B0C-1CCD-4BCA-A3A1-6EF860ACEAEF}" type="presParOf" srcId="{564688B8-34F6-4AB2-B25E-87AC1AD428BF}" destId="{6F0A75BF-AF75-4FD0-BDE8-9E5AD8113948}" srcOrd="5" destOrd="0" presId="urn:microsoft.com/office/officeart/2005/8/layout/vList2"/>
    <dgm:cxn modelId="{601630FA-5C7F-4982-B668-04CE0D622706}" type="presParOf" srcId="{564688B8-34F6-4AB2-B25E-87AC1AD428BF}" destId="{E10404EF-383F-4FB5-BDB6-9AE8211482CE}"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A8E6A1-FC18-4DA0-ABE5-47B28E50358B}"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AA9804C4-03BC-4A58-9D54-697607862CD8}">
      <dgm:prSet/>
      <dgm:spPr/>
      <dgm:t>
        <a:bodyPr/>
        <a:lstStyle/>
        <a:p>
          <a:pPr rtl="0"/>
          <a:r>
            <a:rPr lang="en-US" b="1" dirty="0" smtClean="0"/>
            <a:t>State-funded services for Non-Medicaid beneficiaries</a:t>
          </a:r>
          <a:endParaRPr lang="en-US" b="1" dirty="0"/>
        </a:p>
      </dgm:t>
    </dgm:pt>
    <dgm:pt modelId="{0463B73F-0982-4E89-93E9-152A24E39DD0}" type="parTrans" cxnId="{AEAF1D1F-5B18-4496-8D0E-8AEC077DA95A}">
      <dgm:prSet/>
      <dgm:spPr/>
      <dgm:t>
        <a:bodyPr/>
        <a:lstStyle/>
        <a:p>
          <a:endParaRPr lang="en-US">
            <a:solidFill>
              <a:schemeClr val="tx1"/>
            </a:solidFill>
          </a:endParaRPr>
        </a:p>
      </dgm:t>
    </dgm:pt>
    <dgm:pt modelId="{E557C23C-989A-43FB-A9BE-7B5521C17A6B}" type="sibTrans" cxnId="{AEAF1D1F-5B18-4496-8D0E-8AEC077DA95A}">
      <dgm:prSet/>
      <dgm:spPr/>
      <dgm:t>
        <a:bodyPr/>
        <a:lstStyle/>
        <a:p>
          <a:endParaRPr lang="en-US">
            <a:solidFill>
              <a:schemeClr val="tx1"/>
            </a:solidFill>
          </a:endParaRPr>
        </a:p>
      </dgm:t>
    </dgm:pt>
    <dgm:pt modelId="{CDA80346-5877-480C-8D33-DF1F1EE7791B}">
      <dgm:prSet/>
      <dgm:spPr/>
      <dgm:t>
        <a:bodyPr/>
        <a:lstStyle/>
        <a:p>
          <a:pPr rtl="0"/>
          <a:r>
            <a:rPr lang="en-US" b="1" smtClean="0"/>
            <a:t>County-funded services for Medicaid and Non-Medicaid</a:t>
          </a:r>
          <a:endParaRPr lang="en-US" b="1" dirty="0"/>
        </a:p>
      </dgm:t>
    </dgm:pt>
    <dgm:pt modelId="{0528F000-DD03-4059-951F-513FDCE9319F}" type="parTrans" cxnId="{7E1C767B-F445-4D09-949D-EF7020E19C8D}">
      <dgm:prSet/>
      <dgm:spPr/>
      <dgm:t>
        <a:bodyPr/>
        <a:lstStyle/>
        <a:p>
          <a:endParaRPr lang="en-US">
            <a:solidFill>
              <a:schemeClr val="tx1"/>
            </a:solidFill>
          </a:endParaRPr>
        </a:p>
      </dgm:t>
    </dgm:pt>
    <dgm:pt modelId="{76F1EFDC-A3F6-428D-9509-43581CB25338}" type="sibTrans" cxnId="{7E1C767B-F445-4D09-949D-EF7020E19C8D}">
      <dgm:prSet/>
      <dgm:spPr/>
      <dgm:t>
        <a:bodyPr/>
        <a:lstStyle/>
        <a:p>
          <a:endParaRPr lang="en-US">
            <a:solidFill>
              <a:schemeClr val="tx1"/>
            </a:solidFill>
          </a:endParaRPr>
        </a:p>
      </dgm:t>
    </dgm:pt>
    <dgm:pt modelId="{8C18E9FD-75F2-47EC-A078-5793DE9BD3B6}">
      <dgm:prSet/>
      <dgm:spPr/>
      <dgm:t>
        <a:bodyPr/>
        <a:lstStyle/>
        <a:p>
          <a:pPr rtl="0"/>
          <a:r>
            <a:rPr lang="en-US" b="1" smtClean="0"/>
            <a:t>Miscellaneous</a:t>
          </a:r>
          <a:endParaRPr lang="en-US" b="1" dirty="0"/>
        </a:p>
      </dgm:t>
    </dgm:pt>
    <dgm:pt modelId="{D0608837-0FA2-4A71-99AC-4754CE6A6E25}" type="parTrans" cxnId="{6057432B-806A-4A60-B219-C4902A612EF4}">
      <dgm:prSet/>
      <dgm:spPr/>
      <dgm:t>
        <a:bodyPr/>
        <a:lstStyle/>
        <a:p>
          <a:endParaRPr lang="en-US">
            <a:solidFill>
              <a:schemeClr val="tx1"/>
            </a:solidFill>
          </a:endParaRPr>
        </a:p>
      </dgm:t>
    </dgm:pt>
    <dgm:pt modelId="{F1B201C0-3366-4998-9BC6-D172B2A6CE40}" type="sibTrans" cxnId="{6057432B-806A-4A60-B219-C4902A612EF4}">
      <dgm:prSet/>
      <dgm:spPr/>
      <dgm:t>
        <a:bodyPr/>
        <a:lstStyle/>
        <a:p>
          <a:endParaRPr lang="en-US">
            <a:solidFill>
              <a:schemeClr val="tx1"/>
            </a:solidFill>
          </a:endParaRPr>
        </a:p>
      </dgm:t>
    </dgm:pt>
    <dgm:pt modelId="{7D3FC714-0A83-4A10-832D-7A207318E53E}">
      <dgm:prSet/>
      <dgm:spPr/>
      <dgm:t>
        <a:bodyPr/>
        <a:lstStyle/>
        <a:p>
          <a:pPr rtl="0"/>
          <a:r>
            <a:rPr lang="en-US" b="1" smtClean="0"/>
            <a:t>BH Ombudsman</a:t>
          </a:r>
          <a:endParaRPr lang="en-US" b="1" dirty="0"/>
        </a:p>
      </dgm:t>
    </dgm:pt>
    <dgm:pt modelId="{4F648B5A-ACE8-408D-9DEE-AF264D92EBDE}" type="parTrans" cxnId="{7F868895-8522-485F-B518-D3DFBB60F79F}">
      <dgm:prSet/>
      <dgm:spPr/>
      <dgm:t>
        <a:bodyPr/>
        <a:lstStyle/>
        <a:p>
          <a:endParaRPr lang="en-US">
            <a:solidFill>
              <a:schemeClr val="tx1"/>
            </a:solidFill>
          </a:endParaRPr>
        </a:p>
      </dgm:t>
    </dgm:pt>
    <dgm:pt modelId="{020D266B-CA85-47CB-8ED6-11CCF9CECE8F}" type="sibTrans" cxnId="{7F868895-8522-485F-B518-D3DFBB60F79F}">
      <dgm:prSet/>
      <dgm:spPr/>
      <dgm:t>
        <a:bodyPr/>
        <a:lstStyle/>
        <a:p>
          <a:endParaRPr lang="en-US">
            <a:solidFill>
              <a:schemeClr val="tx1"/>
            </a:solidFill>
          </a:endParaRPr>
        </a:p>
      </dgm:t>
    </dgm:pt>
    <dgm:pt modelId="{7170373F-3543-4E84-97AB-7B6A56530B50}">
      <dgm:prSet/>
      <dgm:spPr/>
      <dgm:t>
        <a:bodyPr/>
        <a:lstStyle/>
        <a:p>
          <a:pPr rtl="0"/>
          <a:r>
            <a:rPr lang="en-US" b="1" smtClean="0"/>
            <a:t>Committees formerly led by BHO (RSN) – WISe, CLIP, BH Advisory Board, FYSPRT, etc.</a:t>
          </a:r>
          <a:endParaRPr lang="en-US" b="1" dirty="0"/>
        </a:p>
      </dgm:t>
    </dgm:pt>
    <dgm:pt modelId="{2E62758E-E865-4D65-8A93-AD77EC9A2430}" type="parTrans" cxnId="{BAB4A979-D1C6-4681-8D35-960FA7137F70}">
      <dgm:prSet/>
      <dgm:spPr/>
      <dgm:t>
        <a:bodyPr/>
        <a:lstStyle/>
        <a:p>
          <a:endParaRPr lang="en-US">
            <a:solidFill>
              <a:schemeClr val="tx1"/>
            </a:solidFill>
          </a:endParaRPr>
        </a:p>
      </dgm:t>
    </dgm:pt>
    <dgm:pt modelId="{52C09441-7669-4ED0-AAE4-676884EB8E05}" type="sibTrans" cxnId="{BAB4A979-D1C6-4681-8D35-960FA7137F70}">
      <dgm:prSet/>
      <dgm:spPr/>
      <dgm:t>
        <a:bodyPr/>
        <a:lstStyle/>
        <a:p>
          <a:endParaRPr lang="en-US">
            <a:solidFill>
              <a:schemeClr val="tx1"/>
            </a:solidFill>
          </a:endParaRPr>
        </a:p>
      </dgm:t>
    </dgm:pt>
    <dgm:pt modelId="{FD1B515B-3D33-450C-8C30-53753D973766}">
      <dgm:prSet/>
      <dgm:spPr/>
      <dgm:t>
        <a:bodyPr/>
        <a:lstStyle/>
        <a:p>
          <a:pPr rtl="0"/>
          <a:r>
            <a:rPr lang="en-US" sz="1600" b="1" smtClean="0"/>
            <a:t>Includes DCRs</a:t>
          </a:r>
          <a:endParaRPr lang="en-US" sz="1600" b="1" dirty="0"/>
        </a:p>
      </dgm:t>
    </dgm:pt>
    <dgm:pt modelId="{D1CAC1A6-D718-4893-8CE2-AC8FAF321B7A}">
      <dgm:prSet custT="1"/>
      <dgm:spPr/>
      <dgm:t>
        <a:bodyPr/>
        <a:lstStyle/>
        <a:p>
          <a:pPr rtl="0"/>
          <a:r>
            <a:rPr lang="en-US" sz="1800" b="1" dirty="0" smtClean="0"/>
            <a:t>Crisis services for all members of the community</a:t>
          </a:r>
          <a:endParaRPr lang="en-US" sz="1800" b="1" dirty="0"/>
        </a:p>
      </dgm:t>
    </dgm:pt>
    <dgm:pt modelId="{68491ED0-9CDE-4E94-B14D-19E68819E0B8}" type="sibTrans" cxnId="{CC1A5AC5-5C43-4603-B513-A3D11BFCC420}">
      <dgm:prSet/>
      <dgm:spPr/>
      <dgm:t>
        <a:bodyPr/>
        <a:lstStyle/>
        <a:p>
          <a:endParaRPr lang="en-US">
            <a:solidFill>
              <a:schemeClr val="tx1"/>
            </a:solidFill>
          </a:endParaRPr>
        </a:p>
      </dgm:t>
    </dgm:pt>
    <dgm:pt modelId="{7521C2BC-E05C-42BE-8D1F-0CEAA0E1A3D3}" type="parTrans" cxnId="{CC1A5AC5-5C43-4603-B513-A3D11BFCC420}">
      <dgm:prSet/>
      <dgm:spPr/>
      <dgm:t>
        <a:bodyPr/>
        <a:lstStyle/>
        <a:p>
          <a:endParaRPr lang="en-US">
            <a:solidFill>
              <a:schemeClr val="tx1"/>
            </a:solidFill>
          </a:endParaRPr>
        </a:p>
      </dgm:t>
    </dgm:pt>
    <dgm:pt modelId="{4CC06EDA-DA63-4042-A7D1-4F49D8F1A2A3}" type="sibTrans" cxnId="{2EF36A33-2104-4BF2-A1FD-2A3ED9EABC39}">
      <dgm:prSet/>
      <dgm:spPr/>
      <dgm:t>
        <a:bodyPr/>
        <a:lstStyle/>
        <a:p>
          <a:endParaRPr lang="en-US">
            <a:solidFill>
              <a:schemeClr val="tx1"/>
            </a:solidFill>
          </a:endParaRPr>
        </a:p>
      </dgm:t>
    </dgm:pt>
    <dgm:pt modelId="{A433DC0F-8E3E-4539-9093-C5100CA97EDA}" type="parTrans" cxnId="{2EF36A33-2104-4BF2-A1FD-2A3ED9EABC39}">
      <dgm:prSet/>
      <dgm:spPr/>
      <dgm:t>
        <a:bodyPr/>
        <a:lstStyle/>
        <a:p>
          <a:endParaRPr lang="en-US">
            <a:solidFill>
              <a:schemeClr val="tx1"/>
            </a:solidFill>
          </a:endParaRPr>
        </a:p>
      </dgm:t>
    </dgm:pt>
    <dgm:pt modelId="{9177D81F-9F8F-417B-B37D-9872D2B6FD8B}">
      <dgm:prSet/>
      <dgm:spPr/>
      <dgm:t>
        <a:bodyPr/>
        <a:lstStyle/>
        <a:p>
          <a:pPr rtl="0"/>
          <a:r>
            <a:rPr lang="en-US" sz="1600" b="1" smtClean="0"/>
            <a:t>24/7 Crisis Line</a:t>
          </a:r>
          <a:endParaRPr lang="en-US" sz="1600" b="1" dirty="0"/>
        </a:p>
      </dgm:t>
    </dgm:pt>
    <dgm:pt modelId="{CF9EF987-A153-481F-B5DD-910F3049EB20}" type="parTrans" cxnId="{DDFD2281-5593-4A36-B32B-2F2F7100559C}">
      <dgm:prSet/>
      <dgm:spPr/>
      <dgm:t>
        <a:bodyPr/>
        <a:lstStyle/>
        <a:p>
          <a:endParaRPr lang="en-US"/>
        </a:p>
      </dgm:t>
    </dgm:pt>
    <dgm:pt modelId="{DCD1D01F-2F05-461F-88CF-675B7BB06C27}" type="sibTrans" cxnId="{DDFD2281-5593-4A36-B32B-2F2F7100559C}">
      <dgm:prSet/>
      <dgm:spPr/>
      <dgm:t>
        <a:bodyPr/>
        <a:lstStyle/>
        <a:p>
          <a:endParaRPr lang="en-US"/>
        </a:p>
      </dgm:t>
    </dgm:pt>
    <dgm:pt modelId="{26AFFEEB-F5AF-4724-AE7F-F64EDA647BD5}">
      <dgm:prSet/>
      <dgm:spPr/>
      <dgm:t>
        <a:bodyPr/>
        <a:lstStyle/>
        <a:p>
          <a:pPr rtl="0"/>
          <a:r>
            <a:rPr lang="en-US" sz="1600" b="1" dirty="0" smtClean="0"/>
            <a:t>Regional Crisis  numbers</a:t>
          </a:r>
          <a:endParaRPr lang="en-US" sz="1600" b="1" dirty="0"/>
        </a:p>
      </dgm:t>
    </dgm:pt>
    <dgm:pt modelId="{86BD091D-939C-405A-8A89-5F0EE582F287}" type="parTrans" cxnId="{4E008C21-AF0D-4340-965F-E177CAC3FDD2}">
      <dgm:prSet/>
      <dgm:spPr/>
      <dgm:t>
        <a:bodyPr/>
        <a:lstStyle/>
        <a:p>
          <a:endParaRPr lang="en-US"/>
        </a:p>
      </dgm:t>
    </dgm:pt>
    <dgm:pt modelId="{F8844338-09DA-41FF-9B58-F8B4689E1BAF}" type="sibTrans" cxnId="{4E008C21-AF0D-4340-965F-E177CAC3FDD2}">
      <dgm:prSet/>
      <dgm:spPr/>
      <dgm:t>
        <a:bodyPr/>
        <a:lstStyle/>
        <a:p>
          <a:endParaRPr lang="en-US"/>
        </a:p>
      </dgm:t>
    </dgm:pt>
    <dgm:pt modelId="{2967EBDB-08FD-4191-AA05-271A716B8ECF}" type="pres">
      <dgm:prSet presAssocID="{2CA8E6A1-FC18-4DA0-ABE5-47B28E50358B}" presName="Name0" presStyleCnt="0">
        <dgm:presLayoutVars>
          <dgm:dir/>
          <dgm:resizeHandles val="exact"/>
        </dgm:presLayoutVars>
      </dgm:prSet>
      <dgm:spPr/>
      <dgm:t>
        <a:bodyPr/>
        <a:lstStyle/>
        <a:p>
          <a:endParaRPr lang="en-US"/>
        </a:p>
      </dgm:t>
    </dgm:pt>
    <dgm:pt modelId="{C6DF6A98-930C-437F-9325-E07AB1E7B51D}" type="pres">
      <dgm:prSet presAssocID="{D1CAC1A6-D718-4893-8CE2-AC8FAF321B7A}" presName="node" presStyleLbl="node1" presStyleIdx="0" presStyleCnt="4" custLinFactNeighborX="-2446" custLinFactNeighborY="596">
        <dgm:presLayoutVars>
          <dgm:bulletEnabled val="1"/>
        </dgm:presLayoutVars>
      </dgm:prSet>
      <dgm:spPr/>
      <dgm:t>
        <a:bodyPr/>
        <a:lstStyle/>
        <a:p>
          <a:endParaRPr lang="en-US"/>
        </a:p>
      </dgm:t>
    </dgm:pt>
    <dgm:pt modelId="{305EEF04-19B7-470B-A223-869A01071B0F}" type="pres">
      <dgm:prSet presAssocID="{68491ED0-9CDE-4E94-B14D-19E68819E0B8}" presName="sibTrans" presStyleCnt="0"/>
      <dgm:spPr/>
      <dgm:t>
        <a:bodyPr/>
        <a:lstStyle/>
        <a:p>
          <a:endParaRPr lang="en-US"/>
        </a:p>
      </dgm:t>
    </dgm:pt>
    <dgm:pt modelId="{11F8A83B-7D66-4F71-8447-1F03A48B238D}" type="pres">
      <dgm:prSet presAssocID="{AA9804C4-03BC-4A58-9D54-697607862CD8}" presName="node" presStyleLbl="node1" presStyleIdx="1" presStyleCnt="4" custLinFactNeighborX="-9516">
        <dgm:presLayoutVars>
          <dgm:bulletEnabled val="1"/>
        </dgm:presLayoutVars>
      </dgm:prSet>
      <dgm:spPr/>
      <dgm:t>
        <a:bodyPr/>
        <a:lstStyle/>
        <a:p>
          <a:endParaRPr lang="en-US"/>
        </a:p>
      </dgm:t>
    </dgm:pt>
    <dgm:pt modelId="{504577AF-39D1-41B9-8670-7114127C53D3}" type="pres">
      <dgm:prSet presAssocID="{E557C23C-989A-43FB-A9BE-7B5521C17A6B}" presName="sibTrans" presStyleCnt="0"/>
      <dgm:spPr/>
      <dgm:t>
        <a:bodyPr/>
        <a:lstStyle/>
        <a:p>
          <a:endParaRPr lang="en-US"/>
        </a:p>
      </dgm:t>
    </dgm:pt>
    <dgm:pt modelId="{F4803061-A639-4950-A7B3-F01DE9A3256C}" type="pres">
      <dgm:prSet presAssocID="{CDA80346-5877-480C-8D33-DF1F1EE7791B}" presName="node" presStyleLbl="node1" presStyleIdx="2" presStyleCnt="4">
        <dgm:presLayoutVars>
          <dgm:bulletEnabled val="1"/>
        </dgm:presLayoutVars>
      </dgm:prSet>
      <dgm:spPr/>
      <dgm:t>
        <a:bodyPr/>
        <a:lstStyle/>
        <a:p>
          <a:endParaRPr lang="en-US"/>
        </a:p>
      </dgm:t>
    </dgm:pt>
    <dgm:pt modelId="{A621863E-1485-4C9D-8EB0-D5005FC249C1}" type="pres">
      <dgm:prSet presAssocID="{76F1EFDC-A3F6-428D-9509-43581CB25338}" presName="sibTrans" presStyleCnt="0"/>
      <dgm:spPr/>
      <dgm:t>
        <a:bodyPr/>
        <a:lstStyle/>
        <a:p>
          <a:endParaRPr lang="en-US"/>
        </a:p>
      </dgm:t>
    </dgm:pt>
    <dgm:pt modelId="{445C64D8-2687-4E3D-9C93-5CBCAE00E2F7}" type="pres">
      <dgm:prSet presAssocID="{8C18E9FD-75F2-47EC-A078-5793DE9BD3B6}" presName="node" presStyleLbl="node1" presStyleIdx="3" presStyleCnt="4">
        <dgm:presLayoutVars>
          <dgm:bulletEnabled val="1"/>
        </dgm:presLayoutVars>
      </dgm:prSet>
      <dgm:spPr/>
      <dgm:t>
        <a:bodyPr/>
        <a:lstStyle/>
        <a:p>
          <a:endParaRPr lang="en-US"/>
        </a:p>
      </dgm:t>
    </dgm:pt>
  </dgm:ptLst>
  <dgm:cxnLst>
    <dgm:cxn modelId="{57259E86-304E-404B-B0B9-571CA1C40E0C}" type="presOf" srcId="{D1CAC1A6-D718-4893-8CE2-AC8FAF321B7A}" destId="{C6DF6A98-930C-437F-9325-E07AB1E7B51D}" srcOrd="0" destOrd="0" presId="urn:microsoft.com/office/officeart/2005/8/layout/hList6"/>
    <dgm:cxn modelId="{BAB4A979-D1C6-4681-8D35-960FA7137F70}" srcId="{8C18E9FD-75F2-47EC-A078-5793DE9BD3B6}" destId="{7170373F-3543-4E84-97AB-7B6A56530B50}" srcOrd="1" destOrd="0" parTransId="{2E62758E-E865-4D65-8A93-AD77EC9A2430}" sibTransId="{52C09441-7669-4ED0-AAE4-676884EB8E05}"/>
    <dgm:cxn modelId="{6057432B-806A-4A60-B219-C4902A612EF4}" srcId="{2CA8E6A1-FC18-4DA0-ABE5-47B28E50358B}" destId="{8C18E9FD-75F2-47EC-A078-5793DE9BD3B6}" srcOrd="3" destOrd="0" parTransId="{D0608837-0FA2-4A71-99AC-4754CE6A6E25}" sibTransId="{F1B201C0-3366-4998-9BC6-D172B2A6CE40}"/>
    <dgm:cxn modelId="{C2999681-E9F5-4DE9-B009-0EE1B5D82735}" type="presOf" srcId="{AA9804C4-03BC-4A58-9D54-697607862CD8}" destId="{11F8A83B-7D66-4F71-8447-1F03A48B238D}" srcOrd="0" destOrd="0" presId="urn:microsoft.com/office/officeart/2005/8/layout/hList6"/>
    <dgm:cxn modelId="{85BEA7B0-7254-4A34-A3BD-9FFB87BEDCED}" type="presOf" srcId="{7170373F-3543-4E84-97AB-7B6A56530B50}" destId="{445C64D8-2687-4E3D-9C93-5CBCAE00E2F7}" srcOrd="0" destOrd="2" presId="urn:microsoft.com/office/officeart/2005/8/layout/hList6"/>
    <dgm:cxn modelId="{AEAF1D1F-5B18-4496-8D0E-8AEC077DA95A}" srcId="{2CA8E6A1-FC18-4DA0-ABE5-47B28E50358B}" destId="{AA9804C4-03BC-4A58-9D54-697607862CD8}" srcOrd="1" destOrd="0" parTransId="{0463B73F-0982-4E89-93E9-152A24E39DD0}" sibTransId="{E557C23C-989A-43FB-A9BE-7B5521C17A6B}"/>
    <dgm:cxn modelId="{2EF36A33-2104-4BF2-A1FD-2A3ED9EABC39}" srcId="{D1CAC1A6-D718-4893-8CE2-AC8FAF321B7A}" destId="{FD1B515B-3D33-450C-8C30-53753D973766}" srcOrd="2" destOrd="0" parTransId="{A433DC0F-8E3E-4539-9093-C5100CA97EDA}" sibTransId="{4CC06EDA-DA63-4042-A7D1-4F49D8F1A2A3}"/>
    <dgm:cxn modelId="{87A5206F-574B-4648-BB98-A9F68D641990}" type="presOf" srcId="{2CA8E6A1-FC18-4DA0-ABE5-47B28E50358B}" destId="{2967EBDB-08FD-4191-AA05-271A716B8ECF}" srcOrd="0" destOrd="0" presId="urn:microsoft.com/office/officeart/2005/8/layout/hList6"/>
    <dgm:cxn modelId="{267A66FC-1DDD-4ED7-8C25-27C803DF2CAD}" type="presOf" srcId="{9177D81F-9F8F-417B-B37D-9872D2B6FD8B}" destId="{C6DF6A98-930C-437F-9325-E07AB1E7B51D}" srcOrd="0" destOrd="1" presId="urn:microsoft.com/office/officeart/2005/8/layout/hList6"/>
    <dgm:cxn modelId="{5F08F751-C10C-4089-91ED-994BD086AD96}" type="presOf" srcId="{CDA80346-5877-480C-8D33-DF1F1EE7791B}" destId="{F4803061-A639-4950-A7B3-F01DE9A3256C}" srcOrd="0" destOrd="0" presId="urn:microsoft.com/office/officeart/2005/8/layout/hList6"/>
    <dgm:cxn modelId="{7E1C767B-F445-4D09-949D-EF7020E19C8D}" srcId="{2CA8E6A1-FC18-4DA0-ABE5-47B28E50358B}" destId="{CDA80346-5877-480C-8D33-DF1F1EE7791B}" srcOrd="2" destOrd="0" parTransId="{0528F000-DD03-4059-951F-513FDCE9319F}" sibTransId="{76F1EFDC-A3F6-428D-9509-43581CB25338}"/>
    <dgm:cxn modelId="{D417E0E4-6295-4C3B-96A0-5D7D0B960943}" type="presOf" srcId="{8C18E9FD-75F2-47EC-A078-5793DE9BD3B6}" destId="{445C64D8-2687-4E3D-9C93-5CBCAE00E2F7}" srcOrd="0" destOrd="0" presId="urn:microsoft.com/office/officeart/2005/8/layout/hList6"/>
    <dgm:cxn modelId="{18D91958-0A32-420F-98D4-CA108D431CCF}" type="presOf" srcId="{26AFFEEB-F5AF-4724-AE7F-F64EDA647BD5}" destId="{C6DF6A98-930C-437F-9325-E07AB1E7B51D}" srcOrd="0" destOrd="2" presId="urn:microsoft.com/office/officeart/2005/8/layout/hList6"/>
    <dgm:cxn modelId="{CDAE7D13-62B6-4B72-B237-BE695AC176F0}" type="presOf" srcId="{7D3FC714-0A83-4A10-832D-7A207318E53E}" destId="{445C64D8-2687-4E3D-9C93-5CBCAE00E2F7}" srcOrd="0" destOrd="1" presId="urn:microsoft.com/office/officeart/2005/8/layout/hList6"/>
    <dgm:cxn modelId="{4E008C21-AF0D-4340-965F-E177CAC3FDD2}" srcId="{D1CAC1A6-D718-4893-8CE2-AC8FAF321B7A}" destId="{26AFFEEB-F5AF-4724-AE7F-F64EDA647BD5}" srcOrd="1" destOrd="0" parTransId="{86BD091D-939C-405A-8A89-5F0EE582F287}" sibTransId="{F8844338-09DA-41FF-9B58-F8B4689E1BAF}"/>
    <dgm:cxn modelId="{FAFA9FC0-2419-45B7-B667-BBB2A7959AC1}" type="presOf" srcId="{FD1B515B-3D33-450C-8C30-53753D973766}" destId="{C6DF6A98-930C-437F-9325-E07AB1E7B51D}" srcOrd="0" destOrd="3" presId="urn:microsoft.com/office/officeart/2005/8/layout/hList6"/>
    <dgm:cxn modelId="{DDFD2281-5593-4A36-B32B-2F2F7100559C}" srcId="{D1CAC1A6-D718-4893-8CE2-AC8FAF321B7A}" destId="{9177D81F-9F8F-417B-B37D-9872D2B6FD8B}" srcOrd="0" destOrd="0" parTransId="{CF9EF987-A153-481F-B5DD-910F3049EB20}" sibTransId="{DCD1D01F-2F05-461F-88CF-675B7BB06C27}"/>
    <dgm:cxn modelId="{CC1A5AC5-5C43-4603-B513-A3D11BFCC420}" srcId="{2CA8E6A1-FC18-4DA0-ABE5-47B28E50358B}" destId="{D1CAC1A6-D718-4893-8CE2-AC8FAF321B7A}" srcOrd="0" destOrd="0" parTransId="{7521C2BC-E05C-42BE-8D1F-0CEAA0E1A3D3}" sibTransId="{68491ED0-9CDE-4E94-B14D-19E68819E0B8}"/>
    <dgm:cxn modelId="{7F868895-8522-485F-B518-D3DFBB60F79F}" srcId="{8C18E9FD-75F2-47EC-A078-5793DE9BD3B6}" destId="{7D3FC714-0A83-4A10-832D-7A207318E53E}" srcOrd="0" destOrd="0" parTransId="{4F648B5A-ACE8-408D-9DEE-AF264D92EBDE}" sibTransId="{020D266B-CA85-47CB-8ED6-11CCF9CECE8F}"/>
    <dgm:cxn modelId="{0F26935C-D18A-49BB-9C64-F57BB29CBCB9}" type="presParOf" srcId="{2967EBDB-08FD-4191-AA05-271A716B8ECF}" destId="{C6DF6A98-930C-437F-9325-E07AB1E7B51D}" srcOrd="0" destOrd="0" presId="urn:microsoft.com/office/officeart/2005/8/layout/hList6"/>
    <dgm:cxn modelId="{82DEA2A7-97EA-4DF0-B8C1-CD1202525ABD}" type="presParOf" srcId="{2967EBDB-08FD-4191-AA05-271A716B8ECF}" destId="{305EEF04-19B7-470B-A223-869A01071B0F}" srcOrd="1" destOrd="0" presId="urn:microsoft.com/office/officeart/2005/8/layout/hList6"/>
    <dgm:cxn modelId="{2C8B48EB-6FC1-4B04-BA18-AA043DB6FC6A}" type="presParOf" srcId="{2967EBDB-08FD-4191-AA05-271A716B8ECF}" destId="{11F8A83B-7D66-4F71-8447-1F03A48B238D}" srcOrd="2" destOrd="0" presId="urn:microsoft.com/office/officeart/2005/8/layout/hList6"/>
    <dgm:cxn modelId="{AC2AD216-45F1-40FF-BC35-3AC0676EEACA}" type="presParOf" srcId="{2967EBDB-08FD-4191-AA05-271A716B8ECF}" destId="{504577AF-39D1-41B9-8670-7114127C53D3}" srcOrd="3" destOrd="0" presId="urn:microsoft.com/office/officeart/2005/8/layout/hList6"/>
    <dgm:cxn modelId="{1E9420F2-C502-434F-93A9-474950D76446}" type="presParOf" srcId="{2967EBDB-08FD-4191-AA05-271A716B8ECF}" destId="{F4803061-A639-4950-A7B3-F01DE9A3256C}" srcOrd="4" destOrd="0" presId="urn:microsoft.com/office/officeart/2005/8/layout/hList6"/>
    <dgm:cxn modelId="{350295A2-2BCF-4400-8C34-074120759921}" type="presParOf" srcId="{2967EBDB-08FD-4191-AA05-271A716B8ECF}" destId="{A621863E-1485-4C9D-8EB0-D5005FC249C1}" srcOrd="5" destOrd="0" presId="urn:microsoft.com/office/officeart/2005/8/layout/hList6"/>
    <dgm:cxn modelId="{6ABC8D18-898B-4A76-9DDF-1439FBB82DDC}" type="presParOf" srcId="{2967EBDB-08FD-4191-AA05-271A716B8ECF}" destId="{445C64D8-2687-4E3D-9C93-5CBCAE00E2F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C26AA2-60CF-4881-838F-185704A3DD95}" type="doc">
      <dgm:prSet loTypeId="urn:microsoft.com/office/officeart/2005/8/layout/matrix1" loCatId="matrix" qsTypeId="urn:microsoft.com/office/officeart/2005/8/quickstyle/simple1" qsCatId="simple" csTypeId="urn:microsoft.com/office/officeart/2005/8/colors/accent3_2" csCatId="accent3" phldr="1"/>
      <dgm:spPr/>
      <dgm:t>
        <a:bodyPr/>
        <a:lstStyle/>
        <a:p>
          <a:endParaRPr lang="en-US"/>
        </a:p>
      </dgm:t>
    </dgm:pt>
    <dgm:pt modelId="{C332C090-6FEE-4BFD-A6A7-B0A74CDDE08D}">
      <dgm:prSet phldrT="[Text]"/>
      <dgm:spPr/>
      <dgm:t>
        <a:bodyPr/>
        <a:lstStyle/>
        <a:p>
          <a:r>
            <a:rPr lang="en-US" dirty="0" smtClean="0"/>
            <a:t>MEMBER</a:t>
          </a:r>
          <a:endParaRPr lang="en-US" dirty="0"/>
        </a:p>
      </dgm:t>
    </dgm:pt>
    <dgm:pt modelId="{43DE09D6-A1D2-4020-89CD-3C279DCBBE79}" type="parTrans" cxnId="{B70764FC-4EDE-4D75-A3F2-1F8474C551A4}">
      <dgm:prSet/>
      <dgm:spPr/>
      <dgm:t>
        <a:bodyPr/>
        <a:lstStyle/>
        <a:p>
          <a:endParaRPr lang="en-US"/>
        </a:p>
      </dgm:t>
    </dgm:pt>
    <dgm:pt modelId="{8E329D1C-6892-4082-A5D0-5182D81CB9FA}" type="sibTrans" cxnId="{B70764FC-4EDE-4D75-A3F2-1F8474C551A4}">
      <dgm:prSet/>
      <dgm:spPr/>
      <dgm:t>
        <a:bodyPr/>
        <a:lstStyle/>
        <a:p>
          <a:endParaRPr lang="en-US"/>
        </a:p>
      </dgm:t>
    </dgm:pt>
    <dgm:pt modelId="{48FC9495-5D5E-4D64-9EF8-8905C247A99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b="1" i="1" u="sng" dirty="0" smtClean="0"/>
        </a:p>
        <a:p>
          <a:pPr marL="0" marR="0" indent="0" defTabSz="914400" eaLnBrk="1" fontAlgn="auto" latinLnBrk="0" hangingPunct="1">
            <a:lnSpc>
              <a:spcPct val="100000"/>
            </a:lnSpc>
            <a:spcBef>
              <a:spcPts val="0"/>
            </a:spcBef>
            <a:spcAft>
              <a:spcPts val="0"/>
            </a:spcAft>
            <a:buClrTx/>
            <a:buSzTx/>
            <a:buFontTx/>
            <a:buNone/>
            <a:tabLst/>
            <a:defRPr/>
          </a:pPr>
          <a:endParaRPr lang="en-US" sz="1800" b="1" i="1" u="sng" dirty="0" smtClean="0"/>
        </a:p>
        <a:p>
          <a:pPr marL="0" marR="0" indent="0" defTabSz="914400" eaLnBrk="1" fontAlgn="auto" latinLnBrk="0" hangingPunct="1">
            <a:lnSpc>
              <a:spcPct val="100000"/>
            </a:lnSpc>
            <a:spcBef>
              <a:spcPts val="0"/>
            </a:spcBef>
            <a:spcAft>
              <a:spcPts val="0"/>
            </a:spcAft>
            <a:buClrTx/>
            <a:buSzTx/>
            <a:buFontTx/>
            <a:buNone/>
            <a:tabLst/>
            <a:defRPr/>
          </a:pPr>
          <a:r>
            <a:rPr lang="en-US" sz="1800" b="1" i="1" u="sng" dirty="0" smtClean="0"/>
            <a:t>Focused on the Whole-Person</a:t>
          </a:r>
        </a:p>
        <a:p>
          <a:pPr marL="0" marR="0" indent="0" defTabSz="1733550" eaLnBrk="1" fontAlgn="auto" latinLnBrk="0" hangingPunct="1">
            <a:lnSpc>
              <a:spcPct val="90000"/>
            </a:lnSpc>
            <a:spcBef>
              <a:spcPct val="0"/>
            </a:spcBef>
            <a:spcAft>
              <a:spcPct val="35000"/>
            </a:spcAft>
            <a:buClrTx/>
            <a:buSzTx/>
            <a:buFontTx/>
            <a:buNone/>
            <a:tabLst/>
            <a:defRPr/>
          </a:pPr>
          <a:endParaRPr lang="en-US" sz="1200" dirty="0" smtClean="0"/>
        </a:p>
        <a:p>
          <a:pPr marL="0" marR="0" indent="0" defTabSz="1733550" eaLnBrk="1" fontAlgn="auto" latinLnBrk="0" hangingPunct="1">
            <a:lnSpc>
              <a:spcPct val="90000"/>
            </a:lnSpc>
            <a:spcBef>
              <a:spcPct val="0"/>
            </a:spcBef>
            <a:spcAft>
              <a:spcPct val="35000"/>
            </a:spcAft>
            <a:buClrTx/>
            <a:buSzTx/>
            <a:buFontTx/>
            <a:buNone/>
            <a:tabLst/>
            <a:defRPr/>
          </a:pPr>
          <a:r>
            <a:rPr lang="en-US" sz="1600" dirty="0" smtClean="0"/>
            <a:t>The head is connected to the neck.</a:t>
          </a:r>
        </a:p>
        <a:p>
          <a:pPr marL="0" marR="0" indent="0" defTabSz="1733550" eaLnBrk="1" fontAlgn="auto" latinLnBrk="0" hangingPunct="1">
            <a:lnSpc>
              <a:spcPct val="90000"/>
            </a:lnSpc>
            <a:spcBef>
              <a:spcPct val="0"/>
            </a:spcBef>
            <a:spcAft>
              <a:spcPct val="35000"/>
            </a:spcAft>
            <a:buClrTx/>
            <a:buSzTx/>
            <a:buFontTx/>
            <a:buNone/>
            <a:tabLst/>
            <a:defRPr/>
          </a:pPr>
          <a:r>
            <a:rPr lang="en-US" sz="1600" dirty="0" smtClean="0"/>
            <a:t>Social Determinants of Health drive health outcomes.</a:t>
          </a:r>
        </a:p>
        <a:p>
          <a:pPr defTabSz="1733550">
            <a:lnSpc>
              <a:spcPct val="90000"/>
            </a:lnSpc>
            <a:spcBef>
              <a:spcPct val="0"/>
            </a:spcBef>
            <a:spcAft>
              <a:spcPct val="35000"/>
            </a:spcAft>
          </a:pPr>
          <a:r>
            <a:rPr lang="en-US" sz="1600" dirty="0" smtClean="0"/>
            <a:t>Coordinated Care works to wrap care around the member based on the intensity of all of their needs.</a:t>
          </a:r>
          <a:endParaRPr lang="en-US" sz="1600" dirty="0"/>
        </a:p>
      </dgm:t>
    </dgm:pt>
    <dgm:pt modelId="{07CC01B1-CB89-4EF7-9027-D68C4AA0903A}" type="parTrans" cxnId="{5D96D706-6D1E-4C03-A3AD-59951E97C07A}">
      <dgm:prSet/>
      <dgm:spPr/>
      <dgm:t>
        <a:bodyPr/>
        <a:lstStyle/>
        <a:p>
          <a:endParaRPr lang="en-US"/>
        </a:p>
      </dgm:t>
    </dgm:pt>
    <dgm:pt modelId="{92999345-E7D6-41BA-8142-3C4FFD950AAB}" type="sibTrans" cxnId="{5D96D706-6D1E-4C03-A3AD-59951E97C07A}">
      <dgm:prSet/>
      <dgm:spPr/>
      <dgm:t>
        <a:bodyPr/>
        <a:lstStyle/>
        <a:p>
          <a:endParaRPr lang="en-US"/>
        </a:p>
      </dgm:t>
    </dgm:pt>
    <dgm:pt modelId="{24B1F5FD-98C0-4229-98EA-2450B083513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p>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1800" b="1" i="1" u="sng" dirty="0" smtClean="0"/>
            <a:t>Recovery Oriented</a:t>
          </a:r>
        </a:p>
        <a:p>
          <a:pPr marL="0" marR="0" indent="0" defTabSz="914400" eaLnBrk="1" fontAlgn="auto" latinLnBrk="0" hangingPunct="1">
            <a:lnSpc>
              <a:spcPct val="100000"/>
            </a:lnSpc>
            <a:spcBef>
              <a:spcPts val="0"/>
            </a:spcBef>
            <a:spcAft>
              <a:spcPts val="0"/>
            </a:spcAft>
            <a:buClrTx/>
            <a:buSzTx/>
            <a:buFontTx/>
            <a:buNone/>
            <a:tabLst/>
            <a:defRPr/>
          </a:pPr>
          <a:endParaRPr lang="en-US" sz="1200"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do we instill recovery?</a:t>
          </a:r>
        </a:p>
        <a:p>
          <a:r>
            <a:rPr lang="en-US" sz="1600" dirty="0" smtClean="0"/>
            <a:t>Our job is to help people know they are not their illness.</a:t>
          </a:r>
        </a:p>
        <a:p>
          <a:endParaRPr lang="en-US" sz="1600" dirty="0" smtClean="0"/>
        </a:p>
        <a:p>
          <a:r>
            <a:rPr lang="en-US" sz="1600" dirty="0" smtClean="0"/>
            <a:t>People can find meaningful lives despite their conditions (physical and/or behavioral)</a:t>
          </a:r>
        </a:p>
        <a:p>
          <a:pPr defTabSz="533400">
            <a:lnSpc>
              <a:spcPct val="90000"/>
            </a:lnSpc>
            <a:spcBef>
              <a:spcPct val="0"/>
            </a:spcBef>
            <a:spcAft>
              <a:spcPct val="35000"/>
            </a:spcAft>
          </a:pPr>
          <a:endParaRPr lang="en-US" sz="1600" dirty="0"/>
        </a:p>
      </dgm:t>
    </dgm:pt>
    <dgm:pt modelId="{BD028CFF-8DAD-4CE1-9243-3DEE0B2EEAF7}" type="parTrans" cxnId="{9DAC7146-C89D-4A6E-A863-C70C0EDB6D7A}">
      <dgm:prSet/>
      <dgm:spPr/>
      <dgm:t>
        <a:bodyPr/>
        <a:lstStyle/>
        <a:p>
          <a:endParaRPr lang="en-US"/>
        </a:p>
      </dgm:t>
    </dgm:pt>
    <dgm:pt modelId="{2F22A51E-00C3-46AF-A8D8-B73A26AD1C41}" type="sibTrans" cxnId="{9DAC7146-C89D-4A6E-A863-C70C0EDB6D7A}">
      <dgm:prSet/>
      <dgm:spPr/>
      <dgm:t>
        <a:bodyPr/>
        <a:lstStyle/>
        <a:p>
          <a:endParaRPr lang="en-US"/>
        </a:p>
      </dgm:t>
    </dgm:pt>
    <dgm:pt modelId="{29C5D560-FA9D-4AA0-9809-D9CEDCFCFE7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i="1" u="sng" dirty="0" smtClean="0"/>
            <a:t>Culturally Responsive</a:t>
          </a:r>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p>
        <a:p>
          <a:r>
            <a:rPr lang="en-US" sz="1600" dirty="0" smtClean="0"/>
            <a:t>Coordinated Care makes active efforts to ask members about their identities across multiple dimensions.</a:t>
          </a:r>
        </a:p>
        <a:p>
          <a:r>
            <a:rPr lang="en-US" sz="1600" dirty="0" smtClean="0"/>
            <a:t>Coordinated Care provides culturally and linguistically appropriate services in response to a member’s self-identification.</a:t>
          </a:r>
        </a:p>
        <a:p>
          <a:pPr defTabSz="355600">
            <a:lnSpc>
              <a:spcPct val="90000"/>
            </a:lnSpc>
            <a:spcBef>
              <a:spcPct val="0"/>
            </a:spcBef>
            <a:spcAft>
              <a:spcPct val="35000"/>
            </a:spcAft>
          </a:pPr>
          <a:endParaRPr lang="en-US" sz="1600" dirty="0"/>
        </a:p>
      </dgm:t>
    </dgm:pt>
    <dgm:pt modelId="{01D12D14-BDB3-4819-B323-53B8AD489B10}" type="parTrans" cxnId="{FE7C9A00-87D0-422F-ACB7-B57D8E78C705}">
      <dgm:prSet/>
      <dgm:spPr/>
      <dgm:t>
        <a:bodyPr/>
        <a:lstStyle/>
        <a:p>
          <a:endParaRPr lang="en-US"/>
        </a:p>
      </dgm:t>
    </dgm:pt>
    <dgm:pt modelId="{39464F6A-91E9-4204-8152-806E7DBC66EB}" type="sibTrans" cxnId="{FE7C9A00-87D0-422F-ACB7-B57D8E78C705}">
      <dgm:prSet/>
      <dgm:spPr/>
      <dgm:t>
        <a:bodyPr/>
        <a:lstStyle/>
        <a:p>
          <a:endParaRPr lang="en-US"/>
        </a:p>
      </dgm:t>
    </dgm:pt>
    <dgm:pt modelId="{FFC153C5-B775-4C8D-A761-8B9DE545AB0F}">
      <dgm:prSet phldrT="[Text]" custT="1">
        <dgm:style>
          <a:lnRef idx="3">
            <a:schemeClr val="lt1"/>
          </a:lnRef>
          <a:fillRef idx="1">
            <a:schemeClr val="accent3"/>
          </a:fillRef>
          <a:effectRef idx="1">
            <a:schemeClr val="accent3"/>
          </a:effectRef>
          <a:fontRef idx="minor">
            <a:schemeClr val="lt1"/>
          </a:fontRef>
        </dgm:style>
      </dgm:prSet>
      <dgm:spPr/>
      <dgm:t>
        <a:bodyPr/>
        <a:lstStyle/>
        <a:p>
          <a:pPr marL="0" indent="0">
            <a:buNone/>
          </a:pPr>
          <a:endParaRPr lang="en-US" sz="1800" b="1" i="1" u="sng" dirty="0" smtClean="0"/>
        </a:p>
        <a:p>
          <a:pPr marL="0" indent="0">
            <a:buNone/>
          </a:pPr>
          <a:r>
            <a:rPr lang="en-US" sz="1800" b="1" i="1" u="sng" dirty="0" smtClean="0"/>
            <a:t>Self-Determined</a:t>
          </a:r>
        </a:p>
        <a:p>
          <a:pPr marL="0" indent="0">
            <a:buNone/>
          </a:pPr>
          <a:endParaRPr lang="en-US" sz="1600" b="1" dirty="0" smtClean="0"/>
        </a:p>
        <a:p>
          <a:r>
            <a:rPr lang="en-US" sz="1600" dirty="0" smtClean="0"/>
            <a:t>The patient is the “driver” of their goals and integrated care plan.</a:t>
          </a:r>
        </a:p>
        <a:p>
          <a:r>
            <a:rPr lang="en-US" sz="1600" dirty="0" smtClean="0"/>
            <a:t>Engaging the member with goals that matter to them</a:t>
          </a:r>
        </a:p>
        <a:p>
          <a:endParaRPr lang="en-US" sz="1200" dirty="0" smtClean="0"/>
        </a:p>
        <a:p>
          <a:endParaRPr lang="en-US" sz="1200" dirty="0" smtClean="0"/>
        </a:p>
        <a:p>
          <a:endParaRPr lang="en-US" sz="1600" dirty="0"/>
        </a:p>
      </dgm:t>
    </dgm:pt>
    <dgm:pt modelId="{18B06A87-4C8C-4BE4-9932-E5C776539A48}" type="parTrans" cxnId="{F0055EE7-8508-41B1-A2E4-1150F1EF7A10}">
      <dgm:prSet/>
      <dgm:spPr/>
      <dgm:t>
        <a:bodyPr/>
        <a:lstStyle/>
        <a:p>
          <a:endParaRPr lang="en-US"/>
        </a:p>
      </dgm:t>
    </dgm:pt>
    <dgm:pt modelId="{3E7D8E21-4E6C-48AA-BB66-E0F4FB33D016}" type="sibTrans" cxnId="{F0055EE7-8508-41B1-A2E4-1150F1EF7A10}">
      <dgm:prSet/>
      <dgm:spPr/>
      <dgm:t>
        <a:bodyPr/>
        <a:lstStyle/>
        <a:p>
          <a:endParaRPr lang="en-US"/>
        </a:p>
      </dgm:t>
    </dgm:pt>
    <dgm:pt modelId="{DD6FFADC-DD7A-4AF7-B0FD-DC847141ADFA}" type="pres">
      <dgm:prSet presAssocID="{6DC26AA2-60CF-4881-838F-185704A3DD95}" presName="diagram" presStyleCnt="0">
        <dgm:presLayoutVars>
          <dgm:chMax val="1"/>
          <dgm:dir/>
          <dgm:animLvl val="ctr"/>
          <dgm:resizeHandles val="exact"/>
        </dgm:presLayoutVars>
      </dgm:prSet>
      <dgm:spPr/>
      <dgm:t>
        <a:bodyPr/>
        <a:lstStyle/>
        <a:p>
          <a:endParaRPr lang="en-US"/>
        </a:p>
      </dgm:t>
    </dgm:pt>
    <dgm:pt modelId="{39F61976-EE3A-4B6D-BBF9-165905930B0A}" type="pres">
      <dgm:prSet presAssocID="{6DC26AA2-60CF-4881-838F-185704A3DD95}" presName="matrix" presStyleCnt="0"/>
      <dgm:spPr/>
    </dgm:pt>
    <dgm:pt modelId="{C64FFAC1-C996-445A-9C6F-50E441BA5A42}" type="pres">
      <dgm:prSet presAssocID="{6DC26AA2-60CF-4881-838F-185704A3DD95}" presName="tile1" presStyleLbl="node1" presStyleIdx="0" presStyleCnt="4" custLinFactNeighborX="-504" custLinFactNeighborY="52"/>
      <dgm:spPr/>
      <dgm:t>
        <a:bodyPr/>
        <a:lstStyle/>
        <a:p>
          <a:endParaRPr lang="en-US"/>
        </a:p>
      </dgm:t>
    </dgm:pt>
    <dgm:pt modelId="{6D67FCAA-D502-40E2-95FF-5BF8AA1206EB}" type="pres">
      <dgm:prSet presAssocID="{6DC26AA2-60CF-4881-838F-185704A3DD95}" presName="tile1text" presStyleLbl="node1" presStyleIdx="0" presStyleCnt="4">
        <dgm:presLayoutVars>
          <dgm:chMax val="0"/>
          <dgm:chPref val="0"/>
          <dgm:bulletEnabled val="1"/>
        </dgm:presLayoutVars>
      </dgm:prSet>
      <dgm:spPr/>
      <dgm:t>
        <a:bodyPr/>
        <a:lstStyle/>
        <a:p>
          <a:endParaRPr lang="en-US"/>
        </a:p>
      </dgm:t>
    </dgm:pt>
    <dgm:pt modelId="{C7F689FD-4572-4770-9D82-A159497BB971}" type="pres">
      <dgm:prSet presAssocID="{6DC26AA2-60CF-4881-838F-185704A3DD95}" presName="tile2" presStyleLbl="node1" presStyleIdx="1" presStyleCnt="4"/>
      <dgm:spPr/>
      <dgm:t>
        <a:bodyPr/>
        <a:lstStyle/>
        <a:p>
          <a:endParaRPr lang="en-US"/>
        </a:p>
      </dgm:t>
    </dgm:pt>
    <dgm:pt modelId="{83FA4382-71A5-447E-ABF2-34A28F98E181}" type="pres">
      <dgm:prSet presAssocID="{6DC26AA2-60CF-4881-838F-185704A3DD95}" presName="tile2text" presStyleLbl="node1" presStyleIdx="1" presStyleCnt="4">
        <dgm:presLayoutVars>
          <dgm:chMax val="0"/>
          <dgm:chPref val="0"/>
          <dgm:bulletEnabled val="1"/>
        </dgm:presLayoutVars>
      </dgm:prSet>
      <dgm:spPr/>
      <dgm:t>
        <a:bodyPr/>
        <a:lstStyle/>
        <a:p>
          <a:endParaRPr lang="en-US"/>
        </a:p>
      </dgm:t>
    </dgm:pt>
    <dgm:pt modelId="{23D9EC41-520A-424E-AF49-DCA6397BAB44}" type="pres">
      <dgm:prSet presAssocID="{6DC26AA2-60CF-4881-838F-185704A3DD95}" presName="tile3" presStyleLbl="node1" presStyleIdx="2" presStyleCnt="4"/>
      <dgm:spPr/>
      <dgm:t>
        <a:bodyPr/>
        <a:lstStyle/>
        <a:p>
          <a:endParaRPr lang="en-US"/>
        </a:p>
      </dgm:t>
    </dgm:pt>
    <dgm:pt modelId="{C2F2CBB2-167C-4419-AF62-BF4C8D1471C4}" type="pres">
      <dgm:prSet presAssocID="{6DC26AA2-60CF-4881-838F-185704A3DD95}" presName="tile3text" presStyleLbl="node1" presStyleIdx="2" presStyleCnt="4">
        <dgm:presLayoutVars>
          <dgm:chMax val="0"/>
          <dgm:chPref val="0"/>
          <dgm:bulletEnabled val="1"/>
        </dgm:presLayoutVars>
      </dgm:prSet>
      <dgm:spPr/>
      <dgm:t>
        <a:bodyPr/>
        <a:lstStyle/>
        <a:p>
          <a:endParaRPr lang="en-US"/>
        </a:p>
      </dgm:t>
    </dgm:pt>
    <dgm:pt modelId="{B6ED27C8-9945-416C-9E69-C362D2F588BB}" type="pres">
      <dgm:prSet presAssocID="{6DC26AA2-60CF-4881-838F-185704A3DD95}" presName="tile4" presStyleLbl="node1" presStyleIdx="3" presStyleCnt="4"/>
      <dgm:spPr/>
      <dgm:t>
        <a:bodyPr/>
        <a:lstStyle/>
        <a:p>
          <a:endParaRPr lang="en-US"/>
        </a:p>
      </dgm:t>
    </dgm:pt>
    <dgm:pt modelId="{9EC09DA7-BE62-463C-A92D-2FDC5B9D1DCD}" type="pres">
      <dgm:prSet presAssocID="{6DC26AA2-60CF-4881-838F-185704A3DD95}" presName="tile4text" presStyleLbl="node1" presStyleIdx="3" presStyleCnt="4">
        <dgm:presLayoutVars>
          <dgm:chMax val="0"/>
          <dgm:chPref val="0"/>
          <dgm:bulletEnabled val="1"/>
        </dgm:presLayoutVars>
      </dgm:prSet>
      <dgm:spPr/>
      <dgm:t>
        <a:bodyPr/>
        <a:lstStyle/>
        <a:p>
          <a:endParaRPr lang="en-US"/>
        </a:p>
      </dgm:t>
    </dgm:pt>
    <dgm:pt modelId="{97D61740-1354-4B64-8C2A-484EE2DF8B74}" type="pres">
      <dgm:prSet presAssocID="{6DC26AA2-60CF-4881-838F-185704A3DD95}" presName="centerTile" presStyleLbl="fgShp" presStyleIdx="0" presStyleCnt="1" custScaleX="51504" custScaleY="42608">
        <dgm:presLayoutVars>
          <dgm:chMax val="0"/>
          <dgm:chPref val="0"/>
        </dgm:presLayoutVars>
      </dgm:prSet>
      <dgm:spPr/>
      <dgm:t>
        <a:bodyPr/>
        <a:lstStyle/>
        <a:p>
          <a:endParaRPr lang="en-US"/>
        </a:p>
      </dgm:t>
    </dgm:pt>
  </dgm:ptLst>
  <dgm:cxnLst>
    <dgm:cxn modelId="{5B8BE2ED-3A06-403C-8DAD-496F94E0903C}" type="presOf" srcId="{24B1F5FD-98C0-4229-98EA-2450B0835135}" destId="{C7F689FD-4572-4770-9D82-A159497BB971}" srcOrd="0" destOrd="0" presId="urn:microsoft.com/office/officeart/2005/8/layout/matrix1"/>
    <dgm:cxn modelId="{FE7C9A00-87D0-422F-ACB7-B57D8E78C705}" srcId="{C332C090-6FEE-4BFD-A6A7-B0A74CDDE08D}" destId="{29C5D560-FA9D-4AA0-9809-D9CEDCFCFE75}" srcOrd="2" destOrd="0" parTransId="{01D12D14-BDB3-4819-B323-53B8AD489B10}" sibTransId="{39464F6A-91E9-4204-8152-806E7DBC66EB}"/>
    <dgm:cxn modelId="{22372A64-6D59-43A3-AFE1-353537DB85C6}" type="presOf" srcId="{FFC153C5-B775-4C8D-A761-8B9DE545AB0F}" destId="{B6ED27C8-9945-416C-9E69-C362D2F588BB}" srcOrd="0" destOrd="0" presId="urn:microsoft.com/office/officeart/2005/8/layout/matrix1"/>
    <dgm:cxn modelId="{9DAC7146-C89D-4A6E-A863-C70C0EDB6D7A}" srcId="{C332C090-6FEE-4BFD-A6A7-B0A74CDDE08D}" destId="{24B1F5FD-98C0-4229-98EA-2450B0835135}" srcOrd="1" destOrd="0" parTransId="{BD028CFF-8DAD-4CE1-9243-3DEE0B2EEAF7}" sibTransId="{2F22A51E-00C3-46AF-A8D8-B73A26AD1C41}"/>
    <dgm:cxn modelId="{D46A592C-1A67-49A1-A823-BD8247211C11}" type="presOf" srcId="{C332C090-6FEE-4BFD-A6A7-B0A74CDDE08D}" destId="{97D61740-1354-4B64-8C2A-484EE2DF8B74}" srcOrd="0" destOrd="0" presId="urn:microsoft.com/office/officeart/2005/8/layout/matrix1"/>
    <dgm:cxn modelId="{0AB18D62-F226-4517-9D42-27F3E341E07E}" type="presOf" srcId="{48FC9495-5D5E-4D64-9EF8-8905C247A998}" destId="{6D67FCAA-D502-40E2-95FF-5BF8AA1206EB}" srcOrd="1" destOrd="0" presId="urn:microsoft.com/office/officeart/2005/8/layout/matrix1"/>
    <dgm:cxn modelId="{74E92C38-F5ED-40A6-96A2-F5942B3607FF}" type="presOf" srcId="{FFC153C5-B775-4C8D-A761-8B9DE545AB0F}" destId="{9EC09DA7-BE62-463C-A92D-2FDC5B9D1DCD}" srcOrd="1" destOrd="0" presId="urn:microsoft.com/office/officeart/2005/8/layout/matrix1"/>
    <dgm:cxn modelId="{D7DB9EBD-2BA5-45D8-8E3D-8A9E3FFB5F71}" type="presOf" srcId="{24B1F5FD-98C0-4229-98EA-2450B0835135}" destId="{83FA4382-71A5-447E-ABF2-34A28F98E181}" srcOrd="1" destOrd="0" presId="urn:microsoft.com/office/officeart/2005/8/layout/matrix1"/>
    <dgm:cxn modelId="{E758DA91-452C-473F-884A-E1AEE7545067}" type="presOf" srcId="{6DC26AA2-60CF-4881-838F-185704A3DD95}" destId="{DD6FFADC-DD7A-4AF7-B0FD-DC847141ADFA}" srcOrd="0" destOrd="0" presId="urn:microsoft.com/office/officeart/2005/8/layout/matrix1"/>
    <dgm:cxn modelId="{719ACC21-0683-4DC3-AE4B-E497BDA59FCA}" type="presOf" srcId="{29C5D560-FA9D-4AA0-9809-D9CEDCFCFE75}" destId="{23D9EC41-520A-424E-AF49-DCA6397BAB44}" srcOrd="0" destOrd="0" presId="urn:microsoft.com/office/officeart/2005/8/layout/matrix1"/>
    <dgm:cxn modelId="{51EE2FA3-3EAB-49AC-948A-94A1D1E2A6FB}" type="presOf" srcId="{48FC9495-5D5E-4D64-9EF8-8905C247A998}" destId="{C64FFAC1-C996-445A-9C6F-50E441BA5A42}" srcOrd="0" destOrd="0" presId="urn:microsoft.com/office/officeart/2005/8/layout/matrix1"/>
    <dgm:cxn modelId="{5D96D706-6D1E-4C03-A3AD-59951E97C07A}" srcId="{C332C090-6FEE-4BFD-A6A7-B0A74CDDE08D}" destId="{48FC9495-5D5E-4D64-9EF8-8905C247A998}" srcOrd="0" destOrd="0" parTransId="{07CC01B1-CB89-4EF7-9027-D68C4AA0903A}" sibTransId="{92999345-E7D6-41BA-8142-3C4FFD950AAB}"/>
    <dgm:cxn modelId="{40D0617C-6531-4BFD-8F52-D3AF5ED7CBB7}" type="presOf" srcId="{29C5D560-FA9D-4AA0-9809-D9CEDCFCFE75}" destId="{C2F2CBB2-167C-4419-AF62-BF4C8D1471C4}" srcOrd="1" destOrd="0" presId="urn:microsoft.com/office/officeart/2005/8/layout/matrix1"/>
    <dgm:cxn modelId="{B70764FC-4EDE-4D75-A3F2-1F8474C551A4}" srcId="{6DC26AA2-60CF-4881-838F-185704A3DD95}" destId="{C332C090-6FEE-4BFD-A6A7-B0A74CDDE08D}" srcOrd="0" destOrd="0" parTransId="{43DE09D6-A1D2-4020-89CD-3C279DCBBE79}" sibTransId="{8E329D1C-6892-4082-A5D0-5182D81CB9FA}"/>
    <dgm:cxn modelId="{F0055EE7-8508-41B1-A2E4-1150F1EF7A10}" srcId="{C332C090-6FEE-4BFD-A6A7-B0A74CDDE08D}" destId="{FFC153C5-B775-4C8D-A761-8B9DE545AB0F}" srcOrd="3" destOrd="0" parTransId="{18B06A87-4C8C-4BE4-9932-E5C776539A48}" sibTransId="{3E7D8E21-4E6C-48AA-BB66-E0F4FB33D016}"/>
    <dgm:cxn modelId="{1E40CFC8-C232-487A-AFA2-88F893F96BF1}" type="presParOf" srcId="{DD6FFADC-DD7A-4AF7-B0FD-DC847141ADFA}" destId="{39F61976-EE3A-4B6D-BBF9-165905930B0A}" srcOrd="0" destOrd="0" presId="urn:microsoft.com/office/officeart/2005/8/layout/matrix1"/>
    <dgm:cxn modelId="{5B5705AD-A49A-4F76-AC4A-0BD08835E267}" type="presParOf" srcId="{39F61976-EE3A-4B6D-BBF9-165905930B0A}" destId="{C64FFAC1-C996-445A-9C6F-50E441BA5A42}" srcOrd="0" destOrd="0" presId="urn:microsoft.com/office/officeart/2005/8/layout/matrix1"/>
    <dgm:cxn modelId="{CDE886AB-992E-4280-A8A8-86E19D812D06}" type="presParOf" srcId="{39F61976-EE3A-4B6D-BBF9-165905930B0A}" destId="{6D67FCAA-D502-40E2-95FF-5BF8AA1206EB}" srcOrd="1" destOrd="0" presId="urn:microsoft.com/office/officeart/2005/8/layout/matrix1"/>
    <dgm:cxn modelId="{6051BFCC-48DB-466C-A343-5F68BA6FD3DB}" type="presParOf" srcId="{39F61976-EE3A-4B6D-BBF9-165905930B0A}" destId="{C7F689FD-4572-4770-9D82-A159497BB971}" srcOrd="2" destOrd="0" presId="urn:microsoft.com/office/officeart/2005/8/layout/matrix1"/>
    <dgm:cxn modelId="{B4EBC340-2302-40C5-B275-C1BDA015A91F}" type="presParOf" srcId="{39F61976-EE3A-4B6D-BBF9-165905930B0A}" destId="{83FA4382-71A5-447E-ABF2-34A28F98E181}" srcOrd="3" destOrd="0" presId="urn:microsoft.com/office/officeart/2005/8/layout/matrix1"/>
    <dgm:cxn modelId="{F1902CFA-8179-4730-B9B9-AB1D22C9588B}" type="presParOf" srcId="{39F61976-EE3A-4B6D-BBF9-165905930B0A}" destId="{23D9EC41-520A-424E-AF49-DCA6397BAB44}" srcOrd="4" destOrd="0" presId="urn:microsoft.com/office/officeart/2005/8/layout/matrix1"/>
    <dgm:cxn modelId="{931D57F8-821A-4092-BD9F-1EA9D0B46967}" type="presParOf" srcId="{39F61976-EE3A-4B6D-BBF9-165905930B0A}" destId="{C2F2CBB2-167C-4419-AF62-BF4C8D1471C4}" srcOrd="5" destOrd="0" presId="urn:microsoft.com/office/officeart/2005/8/layout/matrix1"/>
    <dgm:cxn modelId="{8E2C838D-8E70-41FB-9E7B-EC4658C147ED}" type="presParOf" srcId="{39F61976-EE3A-4B6D-BBF9-165905930B0A}" destId="{B6ED27C8-9945-416C-9E69-C362D2F588BB}" srcOrd="6" destOrd="0" presId="urn:microsoft.com/office/officeart/2005/8/layout/matrix1"/>
    <dgm:cxn modelId="{1812E0B7-9C9A-428C-B3AA-16107ED08754}" type="presParOf" srcId="{39F61976-EE3A-4B6D-BBF9-165905930B0A}" destId="{9EC09DA7-BE62-463C-A92D-2FDC5B9D1DCD}" srcOrd="7" destOrd="0" presId="urn:microsoft.com/office/officeart/2005/8/layout/matrix1"/>
    <dgm:cxn modelId="{6718C1B6-8C6A-423A-AF94-40CF05CB04CC}" type="presParOf" srcId="{DD6FFADC-DD7A-4AF7-B0FD-DC847141ADFA}" destId="{97D61740-1354-4B64-8C2A-484EE2DF8B7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665273-BFD2-416E-9BA4-FDAC5B41684C}" type="doc">
      <dgm:prSet loTypeId="urn:microsoft.com/office/officeart/2005/8/layout/process1" loCatId="process" qsTypeId="urn:microsoft.com/office/officeart/2005/8/quickstyle/simple2" qsCatId="simple" csTypeId="urn:microsoft.com/office/officeart/2005/8/colors/accent3_1" csCatId="accent3" phldr="1"/>
      <dgm:spPr/>
      <dgm:t>
        <a:bodyPr/>
        <a:lstStyle/>
        <a:p>
          <a:endParaRPr lang="en-US"/>
        </a:p>
      </dgm:t>
    </dgm:pt>
    <dgm:pt modelId="{76085231-5807-4264-8B00-D83E45BC9A11}">
      <dgm:prSet custT="1"/>
      <dgm:spPr/>
      <dgm:t>
        <a:bodyPr/>
        <a:lstStyle/>
        <a:p>
          <a:pPr rtl="0"/>
          <a:r>
            <a:rPr lang="en-US" sz="2600" dirty="0" smtClean="0"/>
            <a:t>Care Coordination team: </a:t>
          </a:r>
          <a:endParaRPr lang="en-US" sz="2600" dirty="0"/>
        </a:p>
      </dgm:t>
    </dgm:pt>
    <dgm:pt modelId="{14D8BA34-C8E5-4392-A05F-9411310470B9}" type="parTrans" cxnId="{7484AF6C-638A-4E00-90B8-CE5D6F7EBAD1}">
      <dgm:prSet/>
      <dgm:spPr/>
      <dgm:t>
        <a:bodyPr/>
        <a:lstStyle/>
        <a:p>
          <a:endParaRPr lang="en-US"/>
        </a:p>
      </dgm:t>
    </dgm:pt>
    <dgm:pt modelId="{A4C8A8E0-5AB9-42DA-B3D0-ADC7BDB08AE3}" type="sibTrans" cxnId="{7484AF6C-638A-4E00-90B8-CE5D6F7EBAD1}">
      <dgm:prSet/>
      <dgm:spPr/>
      <dgm:t>
        <a:bodyPr/>
        <a:lstStyle/>
        <a:p>
          <a:endParaRPr lang="en-US"/>
        </a:p>
      </dgm:t>
    </dgm:pt>
    <dgm:pt modelId="{111D473D-1CCE-4B44-B8A7-2D5AB1D9B7CE}">
      <dgm:prSet custT="1"/>
      <dgm:spPr/>
      <dgm:t>
        <a:bodyPr/>
        <a:lstStyle/>
        <a:p>
          <a:pPr rtl="0"/>
          <a:r>
            <a:rPr lang="en-US" sz="2400" dirty="0" smtClean="0"/>
            <a:t>Assists case workers and caregivers</a:t>
          </a:r>
          <a:endParaRPr lang="en-US" sz="2400" dirty="0"/>
        </a:p>
      </dgm:t>
    </dgm:pt>
    <dgm:pt modelId="{6B83C98C-854A-41AD-B18B-B9077E3A4A61}" type="parTrans" cxnId="{1FEAE1BC-C4B9-4B96-8CD0-FF05A0727491}">
      <dgm:prSet/>
      <dgm:spPr/>
      <dgm:t>
        <a:bodyPr/>
        <a:lstStyle/>
        <a:p>
          <a:endParaRPr lang="en-US"/>
        </a:p>
      </dgm:t>
    </dgm:pt>
    <dgm:pt modelId="{CC472338-FA9C-4D41-9A05-ACC608A55FF1}" type="sibTrans" cxnId="{1FEAE1BC-C4B9-4B96-8CD0-FF05A0727491}">
      <dgm:prSet/>
      <dgm:spPr/>
      <dgm:t>
        <a:bodyPr/>
        <a:lstStyle/>
        <a:p>
          <a:endParaRPr lang="en-US"/>
        </a:p>
      </dgm:t>
    </dgm:pt>
    <dgm:pt modelId="{265FC5D3-C94D-48F3-A976-E0C8091F479E}">
      <dgm:prSet custT="1"/>
      <dgm:spPr/>
      <dgm:t>
        <a:bodyPr/>
        <a:lstStyle/>
        <a:p>
          <a:pPr rtl="0"/>
          <a:r>
            <a:rPr lang="en-US" sz="2400" dirty="0" smtClean="0"/>
            <a:t>Ensures timely access to needed physical and behavioral health services</a:t>
          </a:r>
          <a:endParaRPr lang="en-US" sz="2400" dirty="0"/>
        </a:p>
      </dgm:t>
    </dgm:pt>
    <dgm:pt modelId="{8C2A6606-E4F9-40CA-8B86-2068B0307E76}" type="parTrans" cxnId="{E7BE5DE3-5B7B-4D40-B7C3-CC97741171F4}">
      <dgm:prSet/>
      <dgm:spPr/>
      <dgm:t>
        <a:bodyPr/>
        <a:lstStyle/>
        <a:p>
          <a:endParaRPr lang="en-US"/>
        </a:p>
      </dgm:t>
    </dgm:pt>
    <dgm:pt modelId="{CA609AE0-AFD9-44A9-B369-F5E7B7312EF9}" type="sibTrans" cxnId="{E7BE5DE3-5B7B-4D40-B7C3-CC97741171F4}">
      <dgm:prSet/>
      <dgm:spPr/>
      <dgm:t>
        <a:bodyPr/>
        <a:lstStyle/>
        <a:p>
          <a:endParaRPr lang="en-US"/>
        </a:p>
      </dgm:t>
    </dgm:pt>
    <dgm:pt modelId="{9FE006EC-B8BD-4A46-88CE-229ABE920A39}">
      <dgm:prSet/>
      <dgm:spPr/>
      <dgm:t>
        <a:bodyPr/>
        <a:lstStyle/>
        <a:p>
          <a:pPr rtl="0">
            <a:spcBef>
              <a:spcPct val="0"/>
            </a:spcBef>
          </a:pPr>
          <a:r>
            <a:rPr lang="en-US" sz="2600" dirty="0" smtClean="0"/>
            <a:t>Results in…</a:t>
          </a:r>
          <a:endParaRPr lang="en-US" sz="2600" dirty="0"/>
        </a:p>
      </dgm:t>
    </dgm:pt>
    <dgm:pt modelId="{EB7F338D-53D5-4AEE-8529-EFB624AA5116}" type="parTrans" cxnId="{EC1F573F-7338-401A-957D-DBA79F308B3C}">
      <dgm:prSet/>
      <dgm:spPr/>
      <dgm:t>
        <a:bodyPr/>
        <a:lstStyle/>
        <a:p>
          <a:endParaRPr lang="en-US"/>
        </a:p>
      </dgm:t>
    </dgm:pt>
    <dgm:pt modelId="{99C50E1D-EB59-4A87-A092-75317F48E277}" type="sibTrans" cxnId="{EC1F573F-7338-401A-957D-DBA79F308B3C}">
      <dgm:prSet/>
      <dgm:spPr/>
      <dgm:t>
        <a:bodyPr/>
        <a:lstStyle/>
        <a:p>
          <a:endParaRPr lang="en-US"/>
        </a:p>
      </dgm:t>
    </dgm:pt>
    <dgm:pt modelId="{38D2AB54-8583-41E0-86EA-034ABE5C7AF7}">
      <dgm:prSet custT="1"/>
      <dgm:spPr/>
      <dgm:t>
        <a:bodyPr/>
        <a:lstStyle/>
        <a:p>
          <a:pPr rtl="0">
            <a:spcBef>
              <a:spcPts val="600"/>
            </a:spcBef>
          </a:pPr>
          <a:r>
            <a:rPr lang="en-US" sz="2200" dirty="0" smtClean="0"/>
            <a:t>Improved functional health outcomes</a:t>
          </a:r>
          <a:endParaRPr lang="en-US" sz="2200" dirty="0"/>
        </a:p>
      </dgm:t>
    </dgm:pt>
    <dgm:pt modelId="{2173701A-1C34-4C24-B032-612C9283706C}" type="parTrans" cxnId="{B541E8E2-9073-46A6-841C-D4597EF9352C}">
      <dgm:prSet/>
      <dgm:spPr/>
      <dgm:t>
        <a:bodyPr/>
        <a:lstStyle/>
        <a:p>
          <a:endParaRPr lang="en-US"/>
        </a:p>
      </dgm:t>
    </dgm:pt>
    <dgm:pt modelId="{20D869DE-3AE0-4D08-BA75-013C9CE60D9E}" type="sibTrans" cxnId="{B541E8E2-9073-46A6-841C-D4597EF9352C}">
      <dgm:prSet/>
      <dgm:spPr/>
      <dgm:t>
        <a:bodyPr/>
        <a:lstStyle/>
        <a:p>
          <a:endParaRPr lang="en-US"/>
        </a:p>
      </dgm:t>
    </dgm:pt>
    <dgm:pt modelId="{815F2867-7C30-464B-AF4E-319A6FC01645}">
      <dgm:prSet custT="1"/>
      <dgm:spPr/>
      <dgm:t>
        <a:bodyPr/>
        <a:lstStyle/>
        <a:p>
          <a:pPr rtl="0">
            <a:spcBef>
              <a:spcPts val="600"/>
            </a:spcBef>
          </a:pPr>
          <a:r>
            <a:rPr lang="en-US" sz="2200" dirty="0" smtClean="0"/>
            <a:t>Fewer placement/treatment disruptions  </a:t>
          </a:r>
          <a:endParaRPr lang="en-US" sz="2200" dirty="0"/>
        </a:p>
      </dgm:t>
    </dgm:pt>
    <dgm:pt modelId="{EB30BAE1-805B-4C69-A141-EE3B0A6FFAAA}" type="parTrans" cxnId="{2CDF444B-FCEF-4458-8400-3ABCC6F05345}">
      <dgm:prSet/>
      <dgm:spPr/>
      <dgm:t>
        <a:bodyPr/>
        <a:lstStyle/>
        <a:p>
          <a:endParaRPr lang="en-US"/>
        </a:p>
      </dgm:t>
    </dgm:pt>
    <dgm:pt modelId="{A8DC1CE6-4614-4D4A-9205-FA9AA0328B63}" type="sibTrans" cxnId="{2CDF444B-FCEF-4458-8400-3ABCC6F05345}">
      <dgm:prSet/>
      <dgm:spPr/>
      <dgm:t>
        <a:bodyPr/>
        <a:lstStyle/>
        <a:p>
          <a:endParaRPr lang="en-US"/>
        </a:p>
      </dgm:t>
    </dgm:pt>
    <dgm:pt modelId="{F53CADA8-C2EF-4FEC-9096-0A1C5BAC5555}">
      <dgm:prSet custT="1"/>
      <dgm:spPr/>
      <dgm:t>
        <a:bodyPr/>
        <a:lstStyle/>
        <a:p>
          <a:pPr rtl="0">
            <a:spcBef>
              <a:spcPts val="600"/>
            </a:spcBef>
          </a:pPr>
          <a:r>
            <a:rPr lang="en-US" sz="2200" dirty="0" smtClean="0"/>
            <a:t>Prescription medication oversight</a:t>
          </a:r>
          <a:endParaRPr lang="en-US" sz="2200" dirty="0"/>
        </a:p>
      </dgm:t>
    </dgm:pt>
    <dgm:pt modelId="{3A699027-059F-421A-87A9-4F01A710B168}" type="parTrans" cxnId="{1BEC7FEF-2A4E-4FE4-BC70-15B2854A2545}">
      <dgm:prSet/>
      <dgm:spPr/>
      <dgm:t>
        <a:bodyPr/>
        <a:lstStyle/>
        <a:p>
          <a:endParaRPr lang="en-US"/>
        </a:p>
      </dgm:t>
    </dgm:pt>
    <dgm:pt modelId="{8CDAF64E-66CB-4F17-92E9-334C4FC4A722}" type="sibTrans" cxnId="{1BEC7FEF-2A4E-4FE4-BC70-15B2854A2545}">
      <dgm:prSet/>
      <dgm:spPr/>
      <dgm:t>
        <a:bodyPr/>
        <a:lstStyle/>
        <a:p>
          <a:endParaRPr lang="en-US"/>
        </a:p>
      </dgm:t>
    </dgm:pt>
    <dgm:pt modelId="{E690D053-7895-4938-A56E-3B7F4CFB936A}">
      <dgm:prSet custT="1"/>
      <dgm:spPr/>
      <dgm:t>
        <a:bodyPr/>
        <a:lstStyle/>
        <a:p>
          <a:pPr rtl="0">
            <a:spcBef>
              <a:spcPts val="600"/>
            </a:spcBef>
          </a:pPr>
          <a:r>
            <a:rPr lang="en-US" sz="2200" dirty="0" smtClean="0"/>
            <a:t>Improved school performance</a:t>
          </a:r>
          <a:endParaRPr lang="en-US" sz="2200" dirty="0"/>
        </a:p>
      </dgm:t>
    </dgm:pt>
    <dgm:pt modelId="{8AC1896B-EBCF-4B9D-9627-A921FB6E12EE}" type="parTrans" cxnId="{D620ABD5-ED5B-40D8-9AFC-A2975616F6C6}">
      <dgm:prSet/>
      <dgm:spPr/>
      <dgm:t>
        <a:bodyPr/>
        <a:lstStyle/>
        <a:p>
          <a:endParaRPr lang="en-US"/>
        </a:p>
      </dgm:t>
    </dgm:pt>
    <dgm:pt modelId="{CBBFD571-40B4-4810-AED4-311AD1AD242D}" type="sibTrans" cxnId="{D620ABD5-ED5B-40D8-9AFC-A2975616F6C6}">
      <dgm:prSet/>
      <dgm:spPr/>
      <dgm:t>
        <a:bodyPr/>
        <a:lstStyle/>
        <a:p>
          <a:endParaRPr lang="en-US"/>
        </a:p>
      </dgm:t>
    </dgm:pt>
    <dgm:pt modelId="{6BF96BBA-6967-44F7-81D9-CA5204E3426F}">
      <dgm:prSet custT="1"/>
      <dgm:spPr/>
      <dgm:t>
        <a:bodyPr/>
        <a:lstStyle/>
        <a:p>
          <a:pPr rtl="0">
            <a:spcBef>
              <a:spcPts val="600"/>
            </a:spcBef>
          </a:pPr>
          <a:r>
            <a:rPr lang="en-US" sz="2200" dirty="0" smtClean="0"/>
            <a:t>Member/caregiver satisfaction </a:t>
          </a:r>
          <a:endParaRPr lang="en-US" sz="2200" dirty="0"/>
        </a:p>
      </dgm:t>
    </dgm:pt>
    <dgm:pt modelId="{C08EB70A-17A2-4317-929A-D60DF24870D7}" type="parTrans" cxnId="{605BBD54-4203-4474-A728-7A1D88305E21}">
      <dgm:prSet/>
      <dgm:spPr/>
      <dgm:t>
        <a:bodyPr/>
        <a:lstStyle/>
        <a:p>
          <a:endParaRPr lang="en-US"/>
        </a:p>
      </dgm:t>
    </dgm:pt>
    <dgm:pt modelId="{23125C0C-54D6-40C9-BFD6-1DDA5436E413}" type="sibTrans" cxnId="{605BBD54-4203-4474-A728-7A1D88305E21}">
      <dgm:prSet/>
      <dgm:spPr/>
      <dgm:t>
        <a:bodyPr/>
        <a:lstStyle/>
        <a:p>
          <a:endParaRPr lang="en-US"/>
        </a:p>
      </dgm:t>
    </dgm:pt>
    <dgm:pt modelId="{0DC98F8D-3E1A-4FD6-9DB9-2916CE2AC31D}">
      <dgm:prSet custT="1"/>
      <dgm:spPr/>
      <dgm:t>
        <a:bodyPr/>
        <a:lstStyle/>
        <a:p>
          <a:pPr rtl="0">
            <a:spcBef>
              <a:spcPts val="600"/>
            </a:spcBef>
          </a:pPr>
          <a:r>
            <a:rPr lang="en-US" sz="2200" dirty="0" smtClean="0"/>
            <a:t>Delivery of best practices</a:t>
          </a:r>
          <a:endParaRPr lang="en-US" sz="2200" dirty="0"/>
        </a:p>
      </dgm:t>
    </dgm:pt>
    <dgm:pt modelId="{0373CFE0-892B-48AD-9B22-AEDEB6D2D743}" type="parTrans" cxnId="{FAF5A958-F177-48AB-9F25-029838617240}">
      <dgm:prSet/>
      <dgm:spPr/>
      <dgm:t>
        <a:bodyPr/>
        <a:lstStyle/>
        <a:p>
          <a:endParaRPr lang="en-US"/>
        </a:p>
      </dgm:t>
    </dgm:pt>
    <dgm:pt modelId="{5EB26A4A-B0B2-4BDA-8C93-BE8021131959}" type="sibTrans" cxnId="{FAF5A958-F177-48AB-9F25-029838617240}">
      <dgm:prSet/>
      <dgm:spPr/>
      <dgm:t>
        <a:bodyPr/>
        <a:lstStyle/>
        <a:p>
          <a:endParaRPr lang="en-US"/>
        </a:p>
      </dgm:t>
    </dgm:pt>
    <dgm:pt modelId="{A676A760-5DFC-43F4-8293-DA349404D85A}">
      <dgm:prSet custT="1"/>
      <dgm:spPr/>
      <dgm:t>
        <a:bodyPr/>
        <a:lstStyle/>
        <a:p>
          <a:pPr rtl="0"/>
          <a:r>
            <a:rPr lang="en-US" sz="2400" dirty="0" smtClean="0"/>
            <a:t>Population Health- based program design</a:t>
          </a:r>
          <a:endParaRPr lang="en-US" sz="2400" dirty="0"/>
        </a:p>
      </dgm:t>
    </dgm:pt>
    <dgm:pt modelId="{561B2AF6-60B6-42E8-8455-93CCB4CD49B7}" type="parTrans" cxnId="{00EE030C-1E3F-46B6-BCAC-B4664A3E1097}">
      <dgm:prSet/>
      <dgm:spPr/>
      <dgm:t>
        <a:bodyPr/>
        <a:lstStyle/>
        <a:p>
          <a:endParaRPr lang="en-US"/>
        </a:p>
      </dgm:t>
    </dgm:pt>
    <dgm:pt modelId="{7F6EF432-197D-45CC-A516-B9BBDA79302C}" type="sibTrans" cxnId="{00EE030C-1E3F-46B6-BCAC-B4664A3E1097}">
      <dgm:prSet/>
      <dgm:spPr/>
      <dgm:t>
        <a:bodyPr/>
        <a:lstStyle/>
        <a:p>
          <a:endParaRPr lang="en-US"/>
        </a:p>
      </dgm:t>
    </dgm:pt>
    <dgm:pt modelId="{48C66576-A481-4BB8-8372-CF3BA09A6CF3}" type="pres">
      <dgm:prSet presAssocID="{20665273-BFD2-416E-9BA4-FDAC5B41684C}" presName="Name0" presStyleCnt="0">
        <dgm:presLayoutVars>
          <dgm:dir/>
          <dgm:resizeHandles val="exact"/>
        </dgm:presLayoutVars>
      </dgm:prSet>
      <dgm:spPr/>
      <dgm:t>
        <a:bodyPr/>
        <a:lstStyle/>
        <a:p>
          <a:endParaRPr lang="en-US"/>
        </a:p>
      </dgm:t>
    </dgm:pt>
    <dgm:pt modelId="{56308967-D701-4A5C-B88A-80988F14E7BC}" type="pres">
      <dgm:prSet presAssocID="{76085231-5807-4264-8B00-D83E45BC9A11}" presName="node" presStyleLbl="node1" presStyleIdx="0" presStyleCnt="2" custScaleX="98124" custScaleY="177195">
        <dgm:presLayoutVars>
          <dgm:bulletEnabled val="1"/>
        </dgm:presLayoutVars>
      </dgm:prSet>
      <dgm:spPr/>
      <dgm:t>
        <a:bodyPr/>
        <a:lstStyle/>
        <a:p>
          <a:endParaRPr lang="en-US"/>
        </a:p>
      </dgm:t>
    </dgm:pt>
    <dgm:pt modelId="{C7167458-7CF0-4D10-916D-834012A8B2B6}" type="pres">
      <dgm:prSet presAssocID="{A4C8A8E0-5AB9-42DA-B3D0-ADC7BDB08AE3}" presName="sibTrans" presStyleLbl="sibTrans2D1" presStyleIdx="0" presStyleCnt="1"/>
      <dgm:spPr/>
      <dgm:t>
        <a:bodyPr/>
        <a:lstStyle/>
        <a:p>
          <a:endParaRPr lang="en-US"/>
        </a:p>
      </dgm:t>
    </dgm:pt>
    <dgm:pt modelId="{815F908E-B240-4491-844C-112673268E6A}" type="pres">
      <dgm:prSet presAssocID="{A4C8A8E0-5AB9-42DA-B3D0-ADC7BDB08AE3}" presName="connectorText" presStyleLbl="sibTrans2D1" presStyleIdx="0" presStyleCnt="1"/>
      <dgm:spPr/>
      <dgm:t>
        <a:bodyPr/>
        <a:lstStyle/>
        <a:p>
          <a:endParaRPr lang="en-US"/>
        </a:p>
      </dgm:t>
    </dgm:pt>
    <dgm:pt modelId="{F7B316A6-9A36-4AEF-B625-1CC4E2B9E8D3}" type="pres">
      <dgm:prSet presAssocID="{9FE006EC-B8BD-4A46-88CE-229ABE920A39}" presName="node" presStyleLbl="node1" presStyleIdx="1" presStyleCnt="2" custScaleX="107923" custScaleY="175283">
        <dgm:presLayoutVars>
          <dgm:bulletEnabled val="1"/>
        </dgm:presLayoutVars>
      </dgm:prSet>
      <dgm:spPr/>
      <dgm:t>
        <a:bodyPr/>
        <a:lstStyle/>
        <a:p>
          <a:endParaRPr lang="en-US"/>
        </a:p>
      </dgm:t>
    </dgm:pt>
  </dgm:ptLst>
  <dgm:cxnLst>
    <dgm:cxn modelId="{605BBD54-4203-4474-A728-7A1D88305E21}" srcId="{9FE006EC-B8BD-4A46-88CE-229ABE920A39}" destId="{6BF96BBA-6967-44F7-81D9-CA5204E3426F}" srcOrd="4" destOrd="0" parTransId="{C08EB70A-17A2-4317-929A-D60DF24870D7}" sibTransId="{23125C0C-54D6-40C9-BFD6-1DDA5436E413}"/>
    <dgm:cxn modelId="{3545995A-DE2F-401C-8F8C-BE508D1012CE}" type="presOf" srcId="{815F2867-7C30-464B-AF4E-319A6FC01645}" destId="{F7B316A6-9A36-4AEF-B625-1CC4E2B9E8D3}" srcOrd="0" destOrd="2" presId="urn:microsoft.com/office/officeart/2005/8/layout/process1"/>
    <dgm:cxn modelId="{E5F49444-E01A-4F28-A5FE-A46279E86A72}" type="presOf" srcId="{6BF96BBA-6967-44F7-81D9-CA5204E3426F}" destId="{F7B316A6-9A36-4AEF-B625-1CC4E2B9E8D3}" srcOrd="0" destOrd="5" presId="urn:microsoft.com/office/officeart/2005/8/layout/process1"/>
    <dgm:cxn modelId="{1BEC7FEF-2A4E-4FE4-BC70-15B2854A2545}" srcId="{9FE006EC-B8BD-4A46-88CE-229ABE920A39}" destId="{F53CADA8-C2EF-4FEC-9096-0A1C5BAC5555}" srcOrd="2" destOrd="0" parTransId="{3A699027-059F-421A-87A9-4F01A710B168}" sibTransId="{8CDAF64E-66CB-4F17-92E9-334C4FC4A722}"/>
    <dgm:cxn modelId="{7E635A12-85BA-4344-8110-5C4EB3F9DF76}" type="presOf" srcId="{9FE006EC-B8BD-4A46-88CE-229ABE920A39}" destId="{F7B316A6-9A36-4AEF-B625-1CC4E2B9E8D3}" srcOrd="0" destOrd="0" presId="urn:microsoft.com/office/officeart/2005/8/layout/process1"/>
    <dgm:cxn modelId="{1F6888CA-E8F9-4F81-9A4C-328D5B36D3BF}" type="presOf" srcId="{A676A760-5DFC-43F4-8293-DA349404D85A}" destId="{56308967-D701-4A5C-B88A-80988F14E7BC}" srcOrd="0" destOrd="3" presId="urn:microsoft.com/office/officeart/2005/8/layout/process1"/>
    <dgm:cxn modelId="{D620ABD5-ED5B-40D8-9AFC-A2975616F6C6}" srcId="{9FE006EC-B8BD-4A46-88CE-229ABE920A39}" destId="{E690D053-7895-4938-A56E-3B7F4CFB936A}" srcOrd="3" destOrd="0" parTransId="{8AC1896B-EBCF-4B9D-9627-A921FB6E12EE}" sibTransId="{CBBFD571-40B4-4810-AED4-311AD1AD242D}"/>
    <dgm:cxn modelId="{00EE030C-1E3F-46B6-BCAC-B4664A3E1097}" srcId="{76085231-5807-4264-8B00-D83E45BC9A11}" destId="{A676A760-5DFC-43F4-8293-DA349404D85A}" srcOrd="2" destOrd="0" parTransId="{561B2AF6-60B6-42E8-8455-93CCB4CD49B7}" sibTransId="{7F6EF432-197D-45CC-A516-B9BBDA79302C}"/>
    <dgm:cxn modelId="{2CDF444B-FCEF-4458-8400-3ABCC6F05345}" srcId="{9FE006EC-B8BD-4A46-88CE-229ABE920A39}" destId="{815F2867-7C30-464B-AF4E-319A6FC01645}" srcOrd="1" destOrd="0" parTransId="{EB30BAE1-805B-4C69-A141-EE3B0A6FFAAA}" sibTransId="{A8DC1CE6-4614-4D4A-9205-FA9AA0328B63}"/>
    <dgm:cxn modelId="{7484AF6C-638A-4E00-90B8-CE5D6F7EBAD1}" srcId="{20665273-BFD2-416E-9BA4-FDAC5B41684C}" destId="{76085231-5807-4264-8B00-D83E45BC9A11}" srcOrd="0" destOrd="0" parTransId="{14D8BA34-C8E5-4392-A05F-9411310470B9}" sibTransId="{A4C8A8E0-5AB9-42DA-B3D0-ADC7BDB08AE3}"/>
    <dgm:cxn modelId="{E7BE5DE3-5B7B-4D40-B7C3-CC97741171F4}" srcId="{76085231-5807-4264-8B00-D83E45BC9A11}" destId="{265FC5D3-C94D-48F3-A976-E0C8091F479E}" srcOrd="1" destOrd="0" parTransId="{8C2A6606-E4F9-40CA-8B86-2068B0307E76}" sibTransId="{CA609AE0-AFD9-44A9-B369-F5E7B7312EF9}"/>
    <dgm:cxn modelId="{89CF814F-2000-455F-B052-705504242FC5}" type="presOf" srcId="{A4C8A8E0-5AB9-42DA-B3D0-ADC7BDB08AE3}" destId="{C7167458-7CF0-4D10-916D-834012A8B2B6}" srcOrd="0" destOrd="0" presId="urn:microsoft.com/office/officeart/2005/8/layout/process1"/>
    <dgm:cxn modelId="{D5FBCBDD-C7F4-4074-B4E9-FD2E82596F56}" type="presOf" srcId="{20665273-BFD2-416E-9BA4-FDAC5B41684C}" destId="{48C66576-A481-4BB8-8372-CF3BA09A6CF3}" srcOrd="0" destOrd="0" presId="urn:microsoft.com/office/officeart/2005/8/layout/process1"/>
    <dgm:cxn modelId="{1FEAE1BC-C4B9-4B96-8CD0-FF05A0727491}" srcId="{76085231-5807-4264-8B00-D83E45BC9A11}" destId="{111D473D-1CCE-4B44-B8A7-2D5AB1D9B7CE}" srcOrd="0" destOrd="0" parTransId="{6B83C98C-854A-41AD-B18B-B9077E3A4A61}" sibTransId="{CC472338-FA9C-4D41-9A05-ACC608A55FF1}"/>
    <dgm:cxn modelId="{B541E8E2-9073-46A6-841C-D4597EF9352C}" srcId="{9FE006EC-B8BD-4A46-88CE-229ABE920A39}" destId="{38D2AB54-8583-41E0-86EA-034ABE5C7AF7}" srcOrd="0" destOrd="0" parTransId="{2173701A-1C34-4C24-B032-612C9283706C}" sibTransId="{20D869DE-3AE0-4D08-BA75-013C9CE60D9E}"/>
    <dgm:cxn modelId="{E3A66E33-88B9-4D3E-A74D-980B2FD9CF2B}" type="presOf" srcId="{E690D053-7895-4938-A56E-3B7F4CFB936A}" destId="{F7B316A6-9A36-4AEF-B625-1CC4E2B9E8D3}" srcOrd="0" destOrd="4" presId="urn:microsoft.com/office/officeart/2005/8/layout/process1"/>
    <dgm:cxn modelId="{EC1F573F-7338-401A-957D-DBA79F308B3C}" srcId="{20665273-BFD2-416E-9BA4-FDAC5B41684C}" destId="{9FE006EC-B8BD-4A46-88CE-229ABE920A39}" srcOrd="1" destOrd="0" parTransId="{EB7F338D-53D5-4AEE-8529-EFB624AA5116}" sibTransId="{99C50E1D-EB59-4A87-A092-75317F48E277}"/>
    <dgm:cxn modelId="{92A363BF-BD8D-46C3-90D2-8411BB5DEFBD}" type="presOf" srcId="{76085231-5807-4264-8B00-D83E45BC9A11}" destId="{56308967-D701-4A5C-B88A-80988F14E7BC}" srcOrd="0" destOrd="0" presId="urn:microsoft.com/office/officeart/2005/8/layout/process1"/>
    <dgm:cxn modelId="{FAF5A958-F177-48AB-9F25-029838617240}" srcId="{9FE006EC-B8BD-4A46-88CE-229ABE920A39}" destId="{0DC98F8D-3E1A-4FD6-9DB9-2916CE2AC31D}" srcOrd="5" destOrd="0" parTransId="{0373CFE0-892B-48AD-9B22-AEDEB6D2D743}" sibTransId="{5EB26A4A-B0B2-4BDA-8C93-BE8021131959}"/>
    <dgm:cxn modelId="{DDDF9EC0-9B60-4CDC-B38B-6A5F5FBE3744}" type="presOf" srcId="{265FC5D3-C94D-48F3-A976-E0C8091F479E}" destId="{56308967-D701-4A5C-B88A-80988F14E7BC}" srcOrd="0" destOrd="2" presId="urn:microsoft.com/office/officeart/2005/8/layout/process1"/>
    <dgm:cxn modelId="{A3701B77-753E-4300-ACF2-021B745C310D}" type="presOf" srcId="{111D473D-1CCE-4B44-B8A7-2D5AB1D9B7CE}" destId="{56308967-D701-4A5C-B88A-80988F14E7BC}" srcOrd="0" destOrd="1" presId="urn:microsoft.com/office/officeart/2005/8/layout/process1"/>
    <dgm:cxn modelId="{BCE796A7-77D2-4856-9BD9-29076FF2A0C7}" type="presOf" srcId="{A4C8A8E0-5AB9-42DA-B3D0-ADC7BDB08AE3}" destId="{815F908E-B240-4491-844C-112673268E6A}" srcOrd="1" destOrd="0" presId="urn:microsoft.com/office/officeart/2005/8/layout/process1"/>
    <dgm:cxn modelId="{058E6F17-B2D8-427E-88AC-F895038319C9}" type="presOf" srcId="{0DC98F8D-3E1A-4FD6-9DB9-2916CE2AC31D}" destId="{F7B316A6-9A36-4AEF-B625-1CC4E2B9E8D3}" srcOrd="0" destOrd="6" presId="urn:microsoft.com/office/officeart/2005/8/layout/process1"/>
    <dgm:cxn modelId="{5D065ECE-AA8C-4CF4-B12F-0142F66D5C8C}" type="presOf" srcId="{F53CADA8-C2EF-4FEC-9096-0A1C5BAC5555}" destId="{F7B316A6-9A36-4AEF-B625-1CC4E2B9E8D3}" srcOrd="0" destOrd="3" presId="urn:microsoft.com/office/officeart/2005/8/layout/process1"/>
    <dgm:cxn modelId="{518DB369-C2C9-46C8-A3F3-24CDEE702B75}" type="presOf" srcId="{38D2AB54-8583-41E0-86EA-034ABE5C7AF7}" destId="{F7B316A6-9A36-4AEF-B625-1CC4E2B9E8D3}" srcOrd="0" destOrd="1" presId="urn:microsoft.com/office/officeart/2005/8/layout/process1"/>
    <dgm:cxn modelId="{8FB61EE3-9C34-42C6-B260-940A0F1AE4C3}" type="presParOf" srcId="{48C66576-A481-4BB8-8372-CF3BA09A6CF3}" destId="{56308967-D701-4A5C-B88A-80988F14E7BC}" srcOrd="0" destOrd="0" presId="urn:microsoft.com/office/officeart/2005/8/layout/process1"/>
    <dgm:cxn modelId="{E9312906-20A5-4CB0-8839-39A097CF921C}" type="presParOf" srcId="{48C66576-A481-4BB8-8372-CF3BA09A6CF3}" destId="{C7167458-7CF0-4D10-916D-834012A8B2B6}" srcOrd="1" destOrd="0" presId="urn:microsoft.com/office/officeart/2005/8/layout/process1"/>
    <dgm:cxn modelId="{850D03F1-41EA-4277-8546-60FFB8C8EB80}" type="presParOf" srcId="{C7167458-7CF0-4D10-916D-834012A8B2B6}" destId="{815F908E-B240-4491-844C-112673268E6A}" srcOrd="0" destOrd="0" presId="urn:microsoft.com/office/officeart/2005/8/layout/process1"/>
    <dgm:cxn modelId="{88C70670-543D-4EC4-A1E5-BC82D6C9EDC2}" type="presParOf" srcId="{48C66576-A481-4BB8-8372-CF3BA09A6CF3}" destId="{F7B316A6-9A36-4AEF-B625-1CC4E2B9E8D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E560F-13F1-41F4-A918-6F8F70FA8AE4}">
      <dsp:nvSpPr>
        <dsp:cNvPr id="0" name=""/>
        <dsp:cNvSpPr/>
      </dsp:nvSpPr>
      <dsp:spPr>
        <a:xfrm>
          <a:off x="1775" y="0"/>
          <a:ext cx="2762956" cy="3276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Greater Columbia</a:t>
          </a:r>
        </a:p>
        <a:p>
          <a:pPr lvl="0" algn="ctr" defTabSz="577850">
            <a:lnSpc>
              <a:spcPct val="90000"/>
            </a:lnSpc>
            <a:spcBef>
              <a:spcPct val="0"/>
            </a:spcBef>
            <a:spcAft>
              <a:spcPct val="35000"/>
            </a:spcAft>
          </a:pPr>
          <a:r>
            <a:rPr lang="en-US" sz="1300" kern="1200" dirty="0" smtClean="0"/>
            <a:t>Spokane</a:t>
          </a:r>
        </a:p>
        <a:p>
          <a:pPr lvl="0" algn="ctr" defTabSz="577850">
            <a:lnSpc>
              <a:spcPct val="90000"/>
            </a:lnSpc>
            <a:spcBef>
              <a:spcPct val="0"/>
            </a:spcBef>
            <a:spcAft>
              <a:spcPct val="35000"/>
            </a:spcAft>
          </a:pPr>
          <a:r>
            <a:rPr lang="en-US" sz="1300" kern="1200" dirty="0" smtClean="0"/>
            <a:t>Okanogan into NC</a:t>
          </a:r>
        </a:p>
        <a:p>
          <a:pPr lvl="0" algn="ctr" defTabSz="577850">
            <a:lnSpc>
              <a:spcPct val="90000"/>
            </a:lnSpc>
            <a:spcBef>
              <a:spcPct val="0"/>
            </a:spcBef>
            <a:spcAft>
              <a:spcPct val="35000"/>
            </a:spcAft>
          </a:pPr>
          <a:r>
            <a:rPr lang="en-US" sz="1300" kern="1200" dirty="0" smtClean="0"/>
            <a:t>Southwest</a:t>
          </a:r>
        </a:p>
        <a:p>
          <a:pPr lvl="0" algn="ctr" defTabSz="577850">
            <a:lnSpc>
              <a:spcPct val="90000"/>
            </a:lnSpc>
            <a:spcBef>
              <a:spcPct val="0"/>
            </a:spcBef>
            <a:spcAft>
              <a:spcPct val="35000"/>
            </a:spcAft>
          </a:pPr>
          <a:r>
            <a:rPr lang="en-US" sz="1300" kern="1200" dirty="0" smtClean="0"/>
            <a:t>Pierce</a:t>
          </a:r>
        </a:p>
      </dsp:txBody>
      <dsp:txXfrm>
        <a:off x="1775" y="1310640"/>
        <a:ext cx="2762956" cy="1310640"/>
      </dsp:txXfrm>
    </dsp:sp>
    <dsp:sp modelId="{1C41BE28-C47A-4C69-8277-37975C60D020}">
      <dsp:nvSpPr>
        <dsp:cNvPr id="0" name=""/>
        <dsp:cNvSpPr/>
      </dsp:nvSpPr>
      <dsp:spPr>
        <a:xfrm>
          <a:off x="837700" y="196595"/>
          <a:ext cx="1091107" cy="109110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75373-566D-4AFD-AD51-CFC43D471919}">
      <dsp:nvSpPr>
        <dsp:cNvPr id="0" name=""/>
        <dsp:cNvSpPr/>
      </dsp:nvSpPr>
      <dsp:spPr>
        <a:xfrm>
          <a:off x="2857512" y="0"/>
          <a:ext cx="2762956" cy="3276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King IPA</a:t>
          </a:r>
        </a:p>
        <a:p>
          <a:pPr lvl="0" algn="ctr" defTabSz="577850">
            <a:lnSpc>
              <a:spcPct val="90000"/>
            </a:lnSpc>
            <a:spcBef>
              <a:spcPct val="0"/>
            </a:spcBef>
            <a:spcAft>
              <a:spcPct val="35000"/>
            </a:spcAft>
          </a:pPr>
          <a:r>
            <a:rPr lang="en-US" sz="1300" kern="1200" dirty="0" smtClean="0"/>
            <a:t>North Sound (2019 Transition)</a:t>
          </a:r>
        </a:p>
      </dsp:txBody>
      <dsp:txXfrm>
        <a:off x="2857512" y="1310640"/>
        <a:ext cx="2762956" cy="1310640"/>
      </dsp:txXfrm>
    </dsp:sp>
    <dsp:sp modelId="{A8B78EEE-E9BC-46ED-BD9B-D063B0C77FAA}">
      <dsp:nvSpPr>
        <dsp:cNvPr id="0" name=""/>
        <dsp:cNvSpPr/>
      </dsp:nvSpPr>
      <dsp:spPr>
        <a:xfrm>
          <a:off x="3683546" y="196595"/>
          <a:ext cx="1091107" cy="109110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879CE-EEBB-4D75-A889-CF466A02D1E8}">
      <dsp:nvSpPr>
        <dsp:cNvPr id="0" name=""/>
        <dsp:cNvSpPr/>
      </dsp:nvSpPr>
      <dsp:spPr>
        <a:xfrm>
          <a:off x="5693467" y="0"/>
          <a:ext cx="2762956" cy="3276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2020 BHO Regions: </a:t>
          </a:r>
        </a:p>
        <a:p>
          <a:pPr lvl="0" algn="ctr" defTabSz="577850">
            <a:lnSpc>
              <a:spcPct val="90000"/>
            </a:lnSpc>
            <a:spcBef>
              <a:spcPct val="0"/>
            </a:spcBef>
            <a:spcAft>
              <a:spcPct val="35000"/>
            </a:spcAft>
          </a:pPr>
          <a:r>
            <a:rPr lang="en-US" sz="1300" kern="1200" dirty="0" smtClean="0"/>
            <a:t>Thurston-Mason</a:t>
          </a:r>
        </a:p>
        <a:p>
          <a:pPr lvl="0" algn="ctr" defTabSz="577850">
            <a:lnSpc>
              <a:spcPct val="90000"/>
            </a:lnSpc>
            <a:spcBef>
              <a:spcPct val="0"/>
            </a:spcBef>
            <a:spcAft>
              <a:spcPct val="35000"/>
            </a:spcAft>
          </a:pPr>
          <a:r>
            <a:rPr lang="en-US" sz="1300" kern="1200" dirty="0" smtClean="0"/>
            <a:t>Great Rivers</a:t>
          </a:r>
        </a:p>
        <a:p>
          <a:pPr lvl="0" algn="ctr" defTabSz="577850">
            <a:lnSpc>
              <a:spcPct val="90000"/>
            </a:lnSpc>
            <a:spcBef>
              <a:spcPct val="0"/>
            </a:spcBef>
            <a:spcAft>
              <a:spcPct val="35000"/>
            </a:spcAft>
          </a:pPr>
          <a:r>
            <a:rPr lang="en-US" sz="1300" kern="1200" dirty="0" smtClean="0"/>
            <a:t>Salish</a:t>
          </a:r>
        </a:p>
        <a:p>
          <a:pPr lvl="0" algn="ctr" defTabSz="577850">
            <a:lnSpc>
              <a:spcPct val="90000"/>
            </a:lnSpc>
            <a:spcBef>
              <a:spcPct val="0"/>
            </a:spcBef>
            <a:spcAft>
              <a:spcPct val="35000"/>
            </a:spcAft>
          </a:pPr>
          <a:endParaRPr lang="en-US" sz="1300" kern="1200" dirty="0"/>
        </a:p>
      </dsp:txBody>
      <dsp:txXfrm>
        <a:off x="5693467" y="1310640"/>
        <a:ext cx="2762956" cy="1310640"/>
      </dsp:txXfrm>
    </dsp:sp>
    <dsp:sp modelId="{8BC7B952-F7EA-4B4F-8652-50685AECC21C}">
      <dsp:nvSpPr>
        <dsp:cNvPr id="0" name=""/>
        <dsp:cNvSpPr/>
      </dsp:nvSpPr>
      <dsp:spPr>
        <a:xfrm>
          <a:off x="6529391" y="196595"/>
          <a:ext cx="1091107" cy="1091107"/>
        </a:xfrm>
        <a:prstGeom prst="ellipse">
          <a:avLst/>
        </a:prstGeom>
        <a:solidFill>
          <a:srgbClr val="FFFF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B461A45A-DEE9-4742-9F12-70A9AECD1218}">
      <dsp:nvSpPr>
        <dsp:cNvPr id="0" name=""/>
        <dsp:cNvSpPr/>
      </dsp:nvSpPr>
      <dsp:spPr>
        <a:xfrm>
          <a:off x="338327" y="2621280"/>
          <a:ext cx="7781544" cy="49149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61278-CD95-4384-97C4-B27EABB29F1B}">
      <dsp:nvSpPr>
        <dsp:cNvPr id="0" name=""/>
        <dsp:cNvSpPr/>
      </dsp:nvSpPr>
      <dsp:spPr>
        <a:xfrm>
          <a:off x="1232" y="1555047"/>
          <a:ext cx="1682384" cy="841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33,0000 members</a:t>
          </a:r>
          <a:endParaRPr lang="en-US" sz="2400" kern="1200" dirty="0"/>
        </a:p>
      </dsp:txBody>
      <dsp:txXfrm>
        <a:off x="25870" y="1579685"/>
        <a:ext cx="1633108" cy="791916"/>
      </dsp:txXfrm>
    </dsp:sp>
    <dsp:sp modelId="{CC2E343C-FAD3-4F74-8B71-CB925B6C72C1}">
      <dsp:nvSpPr>
        <dsp:cNvPr id="0" name=""/>
        <dsp:cNvSpPr/>
      </dsp:nvSpPr>
      <dsp:spPr>
        <a:xfrm rot="17692822">
          <a:off x="1220339" y="1230955"/>
          <a:ext cx="1599509" cy="38320"/>
        </a:xfrm>
        <a:custGeom>
          <a:avLst/>
          <a:gdLst/>
          <a:ahLst/>
          <a:cxnLst/>
          <a:rect l="0" t="0" r="0" b="0"/>
          <a:pathLst>
            <a:path>
              <a:moveTo>
                <a:pt x="0" y="19160"/>
              </a:moveTo>
              <a:lnTo>
                <a:pt x="1599509" y="1916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980106" y="1210128"/>
        <a:ext cx="79975" cy="79975"/>
      </dsp:txXfrm>
    </dsp:sp>
    <dsp:sp modelId="{F954B2E4-5847-4A0E-92F1-29A33435BEC6}">
      <dsp:nvSpPr>
        <dsp:cNvPr id="0" name=""/>
        <dsp:cNvSpPr/>
      </dsp:nvSpPr>
      <dsp:spPr>
        <a:xfrm>
          <a:off x="2356570" y="103991"/>
          <a:ext cx="1682384" cy="841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Children/youth in out-of-home placement</a:t>
          </a:r>
          <a:endParaRPr lang="en-US" sz="1600" kern="1200" dirty="0"/>
        </a:p>
      </dsp:txBody>
      <dsp:txXfrm>
        <a:off x="2381208" y="128629"/>
        <a:ext cx="1633108" cy="791916"/>
      </dsp:txXfrm>
    </dsp:sp>
    <dsp:sp modelId="{C7243899-67ED-4116-80E3-3E9DF6895166}">
      <dsp:nvSpPr>
        <dsp:cNvPr id="0" name=""/>
        <dsp:cNvSpPr/>
      </dsp:nvSpPr>
      <dsp:spPr>
        <a:xfrm rot="19457599">
          <a:off x="1605721" y="1714641"/>
          <a:ext cx="828745" cy="38320"/>
        </a:xfrm>
        <a:custGeom>
          <a:avLst/>
          <a:gdLst/>
          <a:ahLst/>
          <a:cxnLst/>
          <a:rect l="0" t="0" r="0" b="0"/>
          <a:pathLst>
            <a:path>
              <a:moveTo>
                <a:pt x="0" y="19160"/>
              </a:moveTo>
              <a:lnTo>
                <a:pt x="828745" y="1916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9375" y="1713082"/>
        <a:ext cx="41437" cy="41437"/>
      </dsp:txXfrm>
    </dsp:sp>
    <dsp:sp modelId="{E79756A0-AC2D-418A-8EB0-05F46C049B25}">
      <dsp:nvSpPr>
        <dsp:cNvPr id="0" name=""/>
        <dsp:cNvSpPr/>
      </dsp:nvSpPr>
      <dsp:spPr>
        <a:xfrm>
          <a:off x="2356570" y="1071362"/>
          <a:ext cx="1682384" cy="841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Adoption Support</a:t>
          </a:r>
          <a:endParaRPr lang="en-US" sz="1600" kern="1200" dirty="0"/>
        </a:p>
      </dsp:txBody>
      <dsp:txXfrm>
        <a:off x="2381208" y="1096000"/>
        <a:ext cx="1633108" cy="791916"/>
      </dsp:txXfrm>
    </dsp:sp>
    <dsp:sp modelId="{27DDCBA7-4449-49D5-852E-FEBAD919B99E}">
      <dsp:nvSpPr>
        <dsp:cNvPr id="0" name=""/>
        <dsp:cNvSpPr/>
      </dsp:nvSpPr>
      <dsp:spPr>
        <a:xfrm rot="2142401">
          <a:off x="1605721" y="2198326"/>
          <a:ext cx="828745" cy="38320"/>
        </a:xfrm>
        <a:custGeom>
          <a:avLst/>
          <a:gdLst/>
          <a:ahLst/>
          <a:cxnLst/>
          <a:rect l="0" t="0" r="0" b="0"/>
          <a:pathLst>
            <a:path>
              <a:moveTo>
                <a:pt x="0" y="19160"/>
              </a:moveTo>
              <a:lnTo>
                <a:pt x="828745" y="1916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9375" y="2196768"/>
        <a:ext cx="41437" cy="41437"/>
      </dsp:txXfrm>
    </dsp:sp>
    <dsp:sp modelId="{98F9658D-7A55-4D5A-90F2-CE0DF9C84053}">
      <dsp:nvSpPr>
        <dsp:cNvPr id="0" name=""/>
        <dsp:cNvSpPr/>
      </dsp:nvSpPr>
      <dsp:spPr>
        <a:xfrm>
          <a:off x="2356570" y="2038733"/>
          <a:ext cx="1682384" cy="841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Extended foster care (18-21)</a:t>
          </a:r>
          <a:endParaRPr lang="en-US" sz="1600" kern="1200" dirty="0"/>
        </a:p>
      </dsp:txBody>
      <dsp:txXfrm>
        <a:off x="2381208" y="2063371"/>
        <a:ext cx="1633108" cy="791916"/>
      </dsp:txXfrm>
    </dsp:sp>
    <dsp:sp modelId="{1154E3D7-86AD-40F2-845C-A74B67640E7C}">
      <dsp:nvSpPr>
        <dsp:cNvPr id="0" name=""/>
        <dsp:cNvSpPr/>
      </dsp:nvSpPr>
      <dsp:spPr>
        <a:xfrm rot="3907178">
          <a:off x="1220339" y="2682012"/>
          <a:ext cx="1599509" cy="38320"/>
        </a:xfrm>
        <a:custGeom>
          <a:avLst/>
          <a:gdLst/>
          <a:ahLst/>
          <a:cxnLst/>
          <a:rect l="0" t="0" r="0" b="0"/>
          <a:pathLst>
            <a:path>
              <a:moveTo>
                <a:pt x="0" y="19160"/>
              </a:moveTo>
              <a:lnTo>
                <a:pt x="1599509" y="1916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980106" y="2661184"/>
        <a:ext cx="79975" cy="79975"/>
      </dsp:txXfrm>
    </dsp:sp>
    <dsp:sp modelId="{24E37D39-7C8F-43A7-9926-FFAC4C103E87}">
      <dsp:nvSpPr>
        <dsp:cNvPr id="0" name=""/>
        <dsp:cNvSpPr/>
      </dsp:nvSpPr>
      <dsp:spPr>
        <a:xfrm>
          <a:off x="2356570" y="3006104"/>
          <a:ext cx="1682384" cy="8411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Alumni of foster care</a:t>
          </a:r>
          <a:endParaRPr lang="en-US" sz="1600" kern="1200" dirty="0"/>
        </a:p>
      </dsp:txBody>
      <dsp:txXfrm>
        <a:off x="2381208" y="3030742"/>
        <a:ext cx="1633108" cy="791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52D5A-12F0-45AE-9F3D-3EFB4A91B7D1}">
      <dsp:nvSpPr>
        <dsp:cNvPr id="0" name=""/>
        <dsp:cNvSpPr/>
      </dsp:nvSpPr>
      <dsp:spPr>
        <a:xfrm>
          <a:off x="0" y="291496"/>
          <a:ext cx="4041775" cy="397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Children/Young Adults…</a:t>
          </a:r>
          <a:endParaRPr lang="en-US" sz="1700" kern="1200" dirty="0"/>
        </a:p>
      </dsp:txBody>
      <dsp:txXfrm>
        <a:off x="19419" y="310915"/>
        <a:ext cx="4002937" cy="358962"/>
      </dsp:txXfrm>
    </dsp:sp>
    <dsp:sp modelId="{890448A0-5B16-4DD5-BA87-AB9CCD11C5F8}">
      <dsp:nvSpPr>
        <dsp:cNvPr id="0" name=""/>
        <dsp:cNvSpPr/>
      </dsp:nvSpPr>
      <dsp:spPr>
        <a:xfrm>
          <a:off x="0" y="689296"/>
          <a:ext cx="4041775"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2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Placed outside Washington</a:t>
          </a:r>
          <a:endParaRPr lang="en-US" sz="1200" kern="1200" dirty="0"/>
        </a:p>
        <a:p>
          <a:pPr marL="114300" lvl="1" indent="-114300" algn="l" defTabSz="533400">
            <a:lnSpc>
              <a:spcPct val="90000"/>
            </a:lnSpc>
            <a:spcBef>
              <a:spcPct val="0"/>
            </a:spcBef>
            <a:spcAft>
              <a:spcPct val="20000"/>
            </a:spcAft>
            <a:buChar char="••"/>
          </a:pPr>
          <a:r>
            <a:rPr lang="en-US" sz="1200" kern="1200" dirty="0" smtClean="0"/>
            <a:t>From another state and not IV-E Eligible</a:t>
          </a:r>
          <a:endParaRPr lang="en-US" sz="1200" kern="1200" dirty="0"/>
        </a:p>
        <a:p>
          <a:pPr marL="114300" lvl="2" indent="-57150" algn="l" defTabSz="466725">
            <a:lnSpc>
              <a:spcPct val="90000"/>
            </a:lnSpc>
            <a:spcBef>
              <a:spcPct val="0"/>
            </a:spcBef>
            <a:spcAft>
              <a:spcPct val="20000"/>
            </a:spcAft>
            <a:buChar char="••"/>
          </a:pPr>
          <a:r>
            <a:rPr lang="en-US" sz="1050" i="1" kern="1200" dirty="0" smtClean="0"/>
            <a:t>Apply for Medicaid through </a:t>
          </a:r>
          <a:r>
            <a:rPr lang="en-US" sz="1050" i="1" kern="1200" dirty="0" err="1" smtClean="0"/>
            <a:t>WAHealthplanfinder</a:t>
          </a:r>
          <a:endParaRPr lang="en-US" sz="1100" kern="1200" dirty="0"/>
        </a:p>
        <a:p>
          <a:pPr marL="114300" lvl="1" indent="-114300" algn="l" defTabSz="533400">
            <a:lnSpc>
              <a:spcPct val="90000"/>
            </a:lnSpc>
            <a:spcBef>
              <a:spcPct val="0"/>
            </a:spcBef>
            <a:spcAft>
              <a:spcPct val="20000"/>
            </a:spcAft>
            <a:buChar char="••"/>
          </a:pPr>
          <a:r>
            <a:rPr lang="en-US" sz="1200" kern="1200" dirty="0" smtClean="0"/>
            <a:t>Dual eligible </a:t>
          </a:r>
          <a:endParaRPr lang="en-US" sz="1200" kern="1200" dirty="0"/>
        </a:p>
        <a:p>
          <a:pPr marL="114300" lvl="1" indent="-114300" algn="l" defTabSz="533400">
            <a:lnSpc>
              <a:spcPct val="90000"/>
            </a:lnSpc>
            <a:spcBef>
              <a:spcPct val="0"/>
            </a:spcBef>
            <a:spcAft>
              <a:spcPct val="20000"/>
            </a:spcAft>
            <a:buChar char="••"/>
          </a:pPr>
          <a:r>
            <a:rPr lang="en-US" sz="1200" kern="1200" dirty="0" smtClean="0"/>
            <a:t>Voluntary Placement Services program with Developmental Disability Administration (DDA)</a:t>
          </a:r>
          <a:endParaRPr lang="en-US" sz="1200" kern="1200" dirty="0"/>
        </a:p>
      </dsp:txBody>
      <dsp:txXfrm>
        <a:off x="0" y="689296"/>
        <a:ext cx="4041775" cy="1108485"/>
      </dsp:txXfrm>
    </dsp:sp>
    <dsp:sp modelId="{4D351604-33E7-4035-900E-775BCD5AC027}">
      <dsp:nvSpPr>
        <dsp:cNvPr id="0" name=""/>
        <dsp:cNvSpPr/>
      </dsp:nvSpPr>
      <dsp:spPr>
        <a:xfrm>
          <a:off x="0" y="1797781"/>
          <a:ext cx="4041775" cy="397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Incarceration</a:t>
          </a:r>
          <a:endParaRPr lang="en-US" sz="1700" kern="1200" dirty="0"/>
        </a:p>
      </dsp:txBody>
      <dsp:txXfrm>
        <a:off x="19419" y="1817200"/>
        <a:ext cx="4002937" cy="358962"/>
      </dsp:txXfrm>
    </dsp:sp>
    <dsp:sp modelId="{087C6E1D-601B-44CF-8FE7-9349C07D1880}">
      <dsp:nvSpPr>
        <dsp:cNvPr id="0" name=""/>
        <dsp:cNvSpPr/>
      </dsp:nvSpPr>
      <dsp:spPr>
        <a:xfrm>
          <a:off x="0" y="2195581"/>
          <a:ext cx="4041775"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2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Detention facility</a:t>
          </a:r>
          <a:endParaRPr lang="en-US" sz="1200" kern="1200" dirty="0"/>
        </a:p>
        <a:p>
          <a:pPr marL="114300" lvl="1" indent="-114300" algn="l" defTabSz="533400">
            <a:lnSpc>
              <a:spcPct val="90000"/>
            </a:lnSpc>
            <a:spcBef>
              <a:spcPct val="0"/>
            </a:spcBef>
            <a:spcAft>
              <a:spcPct val="20000"/>
            </a:spcAft>
            <a:buChar char="••"/>
          </a:pPr>
          <a:r>
            <a:rPr lang="en-US" sz="1200" kern="1200" dirty="0" smtClean="0"/>
            <a:t>Juvenile Rehabilitation (JR)</a:t>
          </a:r>
          <a:endParaRPr lang="en-US" sz="1200" kern="1200" dirty="0"/>
        </a:p>
      </dsp:txBody>
      <dsp:txXfrm>
        <a:off x="0" y="2195581"/>
        <a:ext cx="4041775" cy="387090"/>
      </dsp:txXfrm>
    </dsp:sp>
    <dsp:sp modelId="{7C7E80A6-C806-4636-AF8F-DE15E6D8E262}">
      <dsp:nvSpPr>
        <dsp:cNvPr id="0" name=""/>
        <dsp:cNvSpPr/>
      </dsp:nvSpPr>
      <dsp:spPr>
        <a:xfrm>
          <a:off x="0" y="2582671"/>
          <a:ext cx="4041775" cy="397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Private Comparable Medical Insurance</a:t>
          </a:r>
          <a:endParaRPr lang="en-US" sz="1700" kern="1200" dirty="0"/>
        </a:p>
      </dsp:txBody>
      <dsp:txXfrm>
        <a:off x="19419" y="2602090"/>
        <a:ext cx="4002937" cy="358962"/>
      </dsp:txXfrm>
    </dsp:sp>
    <dsp:sp modelId="{6F0A75BF-AF75-4FD0-BDE8-9E5AD8113948}">
      <dsp:nvSpPr>
        <dsp:cNvPr id="0" name=""/>
        <dsp:cNvSpPr/>
      </dsp:nvSpPr>
      <dsp:spPr>
        <a:xfrm>
          <a:off x="0" y="2980471"/>
          <a:ext cx="404177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2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Medical Third Party Liability</a:t>
          </a:r>
          <a:endParaRPr lang="en-US" sz="1200" kern="1200" dirty="0"/>
        </a:p>
      </dsp:txBody>
      <dsp:txXfrm>
        <a:off x="0" y="2980471"/>
        <a:ext cx="4041775" cy="281520"/>
      </dsp:txXfrm>
    </dsp:sp>
    <dsp:sp modelId="{E10404EF-383F-4FB5-BDB6-9AE8211482CE}">
      <dsp:nvSpPr>
        <dsp:cNvPr id="0" name=""/>
        <dsp:cNvSpPr/>
      </dsp:nvSpPr>
      <dsp:spPr>
        <a:xfrm>
          <a:off x="0" y="3261991"/>
          <a:ext cx="4041775" cy="397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In hospice</a:t>
          </a:r>
          <a:endParaRPr lang="en-US" sz="1700" kern="1200" dirty="0"/>
        </a:p>
      </dsp:txBody>
      <dsp:txXfrm>
        <a:off x="19419" y="3281410"/>
        <a:ext cx="4002937" cy="358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F6A98-930C-437F-9325-E07AB1E7B51D}">
      <dsp:nvSpPr>
        <dsp:cNvPr id="0" name=""/>
        <dsp:cNvSpPr/>
      </dsp:nvSpPr>
      <dsp:spPr>
        <a:xfrm rot="16200000">
          <a:off x="-1285512" y="1285512"/>
          <a:ext cx="4572000" cy="2000975"/>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rtl="0">
            <a:lnSpc>
              <a:spcPct val="90000"/>
            </a:lnSpc>
            <a:spcBef>
              <a:spcPct val="0"/>
            </a:spcBef>
            <a:spcAft>
              <a:spcPct val="35000"/>
            </a:spcAft>
          </a:pPr>
          <a:r>
            <a:rPr lang="en-US" sz="1800" b="1" kern="1200" dirty="0" smtClean="0"/>
            <a:t>Crisis services for all members of the community</a:t>
          </a:r>
          <a:endParaRPr lang="en-US" sz="1800" b="1" kern="1200" dirty="0"/>
        </a:p>
        <a:p>
          <a:pPr marL="171450" lvl="1" indent="-171450" algn="l" defTabSz="711200" rtl="0">
            <a:lnSpc>
              <a:spcPct val="90000"/>
            </a:lnSpc>
            <a:spcBef>
              <a:spcPct val="0"/>
            </a:spcBef>
            <a:spcAft>
              <a:spcPct val="15000"/>
            </a:spcAft>
            <a:buChar char="••"/>
          </a:pPr>
          <a:r>
            <a:rPr lang="en-US" sz="1600" b="1" kern="1200" smtClean="0"/>
            <a:t>24/7 Crisis Line</a:t>
          </a:r>
          <a:endParaRPr lang="en-US" sz="1600" b="1" kern="1200" dirty="0"/>
        </a:p>
        <a:p>
          <a:pPr marL="171450" lvl="1" indent="-171450" algn="l" defTabSz="711200" rtl="0">
            <a:lnSpc>
              <a:spcPct val="90000"/>
            </a:lnSpc>
            <a:spcBef>
              <a:spcPct val="0"/>
            </a:spcBef>
            <a:spcAft>
              <a:spcPct val="15000"/>
            </a:spcAft>
            <a:buChar char="••"/>
          </a:pPr>
          <a:r>
            <a:rPr lang="en-US" sz="1600" b="1" kern="1200" dirty="0" smtClean="0"/>
            <a:t>Regional Crisis  numbers</a:t>
          </a:r>
          <a:endParaRPr lang="en-US" sz="1600" b="1" kern="1200" dirty="0"/>
        </a:p>
        <a:p>
          <a:pPr marL="171450" lvl="1" indent="-171450" algn="l" defTabSz="711200" rtl="0">
            <a:lnSpc>
              <a:spcPct val="90000"/>
            </a:lnSpc>
            <a:spcBef>
              <a:spcPct val="0"/>
            </a:spcBef>
            <a:spcAft>
              <a:spcPct val="15000"/>
            </a:spcAft>
            <a:buChar char="••"/>
          </a:pPr>
          <a:r>
            <a:rPr lang="en-US" sz="1600" b="1" kern="1200" smtClean="0"/>
            <a:t>Includes DCRs</a:t>
          </a:r>
          <a:endParaRPr lang="en-US" sz="1600" b="1" kern="1200" dirty="0"/>
        </a:p>
      </dsp:txBody>
      <dsp:txXfrm rot="5400000">
        <a:off x="0" y="914400"/>
        <a:ext cx="2000975" cy="2743200"/>
      </dsp:txXfrm>
    </dsp:sp>
    <dsp:sp modelId="{11F8A83B-7D66-4F71-8447-1F03A48B238D}">
      <dsp:nvSpPr>
        <dsp:cNvPr id="0" name=""/>
        <dsp:cNvSpPr/>
      </dsp:nvSpPr>
      <dsp:spPr>
        <a:xfrm rot="16200000">
          <a:off x="853294" y="1285512"/>
          <a:ext cx="4572000" cy="2000975"/>
        </a:xfrm>
        <a:prstGeom prst="flowChartManualOperation">
          <a:avLst/>
        </a:prstGeom>
        <a:solidFill>
          <a:schemeClr val="accent4">
            <a:hueOff val="-2681047"/>
            <a:satOff val="6786"/>
            <a:lumOff val="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050" bIns="0" numCol="1" spcCol="1270" anchor="ctr" anchorCtr="0">
          <a:noAutofit/>
        </a:bodyPr>
        <a:lstStyle/>
        <a:p>
          <a:pPr lvl="0" algn="ctr" defTabSz="889000" rtl="0">
            <a:lnSpc>
              <a:spcPct val="90000"/>
            </a:lnSpc>
            <a:spcBef>
              <a:spcPct val="0"/>
            </a:spcBef>
            <a:spcAft>
              <a:spcPct val="35000"/>
            </a:spcAft>
          </a:pPr>
          <a:r>
            <a:rPr lang="en-US" sz="2000" b="1" kern="1200" dirty="0" smtClean="0"/>
            <a:t>State-funded services for Non-Medicaid beneficiaries</a:t>
          </a:r>
          <a:endParaRPr lang="en-US" sz="2000" b="1" kern="1200" dirty="0"/>
        </a:p>
      </dsp:txBody>
      <dsp:txXfrm rot="5400000">
        <a:off x="2138806" y="914400"/>
        <a:ext cx="2000975" cy="2743200"/>
      </dsp:txXfrm>
    </dsp:sp>
    <dsp:sp modelId="{F4803061-A639-4950-A7B3-F01DE9A3256C}">
      <dsp:nvSpPr>
        <dsp:cNvPr id="0" name=""/>
        <dsp:cNvSpPr/>
      </dsp:nvSpPr>
      <dsp:spPr>
        <a:xfrm rot="16200000">
          <a:off x="3018624" y="1285512"/>
          <a:ext cx="4572000" cy="2000975"/>
        </a:xfrm>
        <a:prstGeom prst="flowChartManualOperation">
          <a:avLst/>
        </a:prstGeom>
        <a:solidFill>
          <a:schemeClr val="accent4">
            <a:hueOff val="-5362094"/>
            <a:satOff val="13571"/>
            <a:lumOff val="6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050" bIns="0" numCol="1" spcCol="1270" anchor="ctr" anchorCtr="0">
          <a:noAutofit/>
        </a:bodyPr>
        <a:lstStyle/>
        <a:p>
          <a:pPr lvl="0" algn="ctr" defTabSz="889000" rtl="0">
            <a:lnSpc>
              <a:spcPct val="90000"/>
            </a:lnSpc>
            <a:spcBef>
              <a:spcPct val="0"/>
            </a:spcBef>
            <a:spcAft>
              <a:spcPct val="35000"/>
            </a:spcAft>
          </a:pPr>
          <a:r>
            <a:rPr lang="en-US" sz="2000" b="1" kern="1200" smtClean="0"/>
            <a:t>County-funded services for Medicaid and Non-Medicaid</a:t>
          </a:r>
          <a:endParaRPr lang="en-US" sz="2000" b="1" kern="1200" dirty="0"/>
        </a:p>
      </dsp:txBody>
      <dsp:txXfrm rot="5400000">
        <a:off x="4304136" y="914400"/>
        <a:ext cx="2000975" cy="2743200"/>
      </dsp:txXfrm>
    </dsp:sp>
    <dsp:sp modelId="{445C64D8-2687-4E3D-9C93-5CBCAE00E2F7}">
      <dsp:nvSpPr>
        <dsp:cNvPr id="0" name=""/>
        <dsp:cNvSpPr/>
      </dsp:nvSpPr>
      <dsp:spPr>
        <a:xfrm rot="16200000">
          <a:off x="5169673" y="1285512"/>
          <a:ext cx="4572000" cy="2000975"/>
        </a:xfrm>
        <a:prstGeom prst="flowChartManualOperation">
          <a:avLst/>
        </a:prstGeom>
        <a:solidFill>
          <a:schemeClr val="accent4">
            <a:hueOff val="-8043140"/>
            <a:satOff val="20357"/>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050" bIns="0" numCol="1" spcCol="1270" anchor="t" anchorCtr="0">
          <a:noAutofit/>
        </a:bodyPr>
        <a:lstStyle/>
        <a:p>
          <a:pPr lvl="0" algn="l" defTabSz="889000" rtl="0">
            <a:lnSpc>
              <a:spcPct val="90000"/>
            </a:lnSpc>
            <a:spcBef>
              <a:spcPct val="0"/>
            </a:spcBef>
            <a:spcAft>
              <a:spcPct val="35000"/>
            </a:spcAft>
          </a:pPr>
          <a:r>
            <a:rPr lang="en-US" sz="2000" b="1" kern="1200" smtClean="0"/>
            <a:t>Miscellaneous</a:t>
          </a:r>
          <a:endParaRPr lang="en-US" sz="2000" b="1" kern="1200" dirty="0"/>
        </a:p>
        <a:p>
          <a:pPr marL="171450" lvl="1" indent="-171450" algn="l" defTabSz="711200" rtl="0">
            <a:lnSpc>
              <a:spcPct val="90000"/>
            </a:lnSpc>
            <a:spcBef>
              <a:spcPct val="0"/>
            </a:spcBef>
            <a:spcAft>
              <a:spcPct val="15000"/>
            </a:spcAft>
            <a:buChar char="••"/>
          </a:pPr>
          <a:r>
            <a:rPr lang="en-US" sz="1600" b="1" kern="1200" smtClean="0"/>
            <a:t>BH Ombudsman</a:t>
          </a:r>
          <a:endParaRPr lang="en-US" sz="1600" b="1" kern="1200" dirty="0"/>
        </a:p>
        <a:p>
          <a:pPr marL="171450" lvl="1" indent="-171450" algn="l" defTabSz="711200" rtl="0">
            <a:lnSpc>
              <a:spcPct val="90000"/>
            </a:lnSpc>
            <a:spcBef>
              <a:spcPct val="0"/>
            </a:spcBef>
            <a:spcAft>
              <a:spcPct val="15000"/>
            </a:spcAft>
            <a:buChar char="••"/>
          </a:pPr>
          <a:r>
            <a:rPr lang="en-US" sz="1600" b="1" kern="1200" smtClean="0"/>
            <a:t>Committees formerly led by BHO (RSN) – WISe, CLIP, BH Advisory Board, FYSPRT, etc.</a:t>
          </a:r>
          <a:endParaRPr lang="en-US" sz="1600" b="1" kern="1200" dirty="0"/>
        </a:p>
      </dsp:txBody>
      <dsp:txXfrm rot="5400000">
        <a:off x="6455185" y="914400"/>
        <a:ext cx="2000975" cy="2743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FFAC1-C996-445A-9C6F-50E441BA5A42}">
      <dsp:nvSpPr>
        <dsp:cNvPr id="0" name=""/>
        <dsp:cNvSpPr/>
      </dsp:nvSpPr>
      <dsp:spPr>
        <a:xfrm rot="16200000">
          <a:off x="857249" y="-855981"/>
          <a:ext cx="2438400" cy="415289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i="1" u="sng"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i="1" u="sng"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800" b="1" i="1" u="sng" kern="1200" dirty="0" smtClean="0"/>
            <a:t>Focused on the Whole-Person</a:t>
          </a:r>
        </a:p>
        <a:p>
          <a:pPr marL="0" marR="0" lvl="0" indent="0" algn="ctr" defTabSz="1733550" eaLnBrk="1" fontAlgn="auto" latinLnBrk="0" hangingPunct="1">
            <a:lnSpc>
              <a:spcPct val="90000"/>
            </a:lnSpc>
            <a:spcBef>
              <a:spcPct val="0"/>
            </a:spcBef>
            <a:spcAft>
              <a:spcPct val="35000"/>
            </a:spcAft>
            <a:buClrTx/>
            <a:buSzTx/>
            <a:buFontTx/>
            <a:buNone/>
            <a:tabLst/>
            <a:defRPr/>
          </a:pPr>
          <a:endParaRPr lang="en-US" sz="1200" kern="1200" dirty="0" smtClean="0"/>
        </a:p>
        <a:p>
          <a:pPr marL="0" marR="0" lvl="0" indent="0" algn="ctr" defTabSz="1733550" eaLnBrk="1" fontAlgn="auto" latinLnBrk="0" hangingPunct="1">
            <a:lnSpc>
              <a:spcPct val="90000"/>
            </a:lnSpc>
            <a:spcBef>
              <a:spcPct val="0"/>
            </a:spcBef>
            <a:spcAft>
              <a:spcPct val="35000"/>
            </a:spcAft>
            <a:buClrTx/>
            <a:buSzTx/>
            <a:buFontTx/>
            <a:buNone/>
            <a:tabLst/>
            <a:defRPr/>
          </a:pPr>
          <a:r>
            <a:rPr lang="en-US" sz="1600" kern="1200" dirty="0" smtClean="0"/>
            <a:t>The head is connected to the neck.</a:t>
          </a:r>
        </a:p>
        <a:p>
          <a:pPr marL="0" marR="0" lvl="0" indent="0" algn="ctr" defTabSz="1733550" eaLnBrk="1" fontAlgn="auto" latinLnBrk="0" hangingPunct="1">
            <a:lnSpc>
              <a:spcPct val="90000"/>
            </a:lnSpc>
            <a:spcBef>
              <a:spcPct val="0"/>
            </a:spcBef>
            <a:spcAft>
              <a:spcPct val="35000"/>
            </a:spcAft>
            <a:buClrTx/>
            <a:buSzTx/>
            <a:buFontTx/>
            <a:buNone/>
            <a:tabLst/>
            <a:defRPr/>
          </a:pPr>
          <a:r>
            <a:rPr lang="en-US" sz="1600" kern="1200" dirty="0" smtClean="0"/>
            <a:t>Social Determinants of Health drive health outcomes.</a:t>
          </a:r>
        </a:p>
        <a:p>
          <a:pPr lvl="0" algn="ctr" defTabSz="1733550">
            <a:lnSpc>
              <a:spcPct val="90000"/>
            </a:lnSpc>
            <a:spcBef>
              <a:spcPct val="0"/>
            </a:spcBef>
            <a:spcAft>
              <a:spcPct val="35000"/>
            </a:spcAft>
          </a:pPr>
          <a:r>
            <a:rPr lang="en-US" sz="1600" kern="1200" dirty="0" smtClean="0"/>
            <a:t>Coordinated Care works to wrap care around the member based on the intensity of all of their needs.</a:t>
          </a:r>
          <a:endParaRPr lang="en-US" sz="1600" kern="1200" dirty="0"/>
        </a:p>
      </dsp:txBody>
      <dsp:txXfrm rot="5400000">
        <a:off x="0" y="1268"/>
        <a:ext cx="4152899" cy="1828800"/>
      </dsp:txXfrm>
    </dsp:sp>
    <dsp:sp modelId="{C7F689FD-4572-4770-9D82-A159497BB971}">
      <dsp:nvSpPr>
        <dsp:cNvPr id="0" name=""/>
        <dsp:cNvSpPr/>
      </dsp:nvSpPr>
      <dsp:spPr>
        <a:xfrm>
          <a:off x="4152899" y="0"/>
          <a:ext cx="4152899" cy="24384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800" b="1" i="1" u="sng" kern="1200" dirty="0" smtClean="0"/>
            <a:t>Recovery Oriented</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2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How do we instill recovery?</a:t>
          </a:r>
        </a:p>
        <a:p>
          <a:pPr lvl="0" algn="ctr">
            <a:spcBef>
              <a:spcPct val="0"/>
            </a:spcBef>
          </a:pPr>
          <a:r>
            <a:rPr lang="en-US" sz="1600" kern="1200" dirty="0" smtClean="0"/>
            <a:t>Our job is to help people know they are not their illness.</a:t>
          </a:r>
        </a:p>
        <a:p>
          <a:pPr lvl="0" algn="ctr">
            <a:spcBef>
              <a:spcPct val="0"/>
            </a:spcBef>
          </a:pPr>
          <a:endParaRPr lang="en-US" sz="1600" kern="1200" dirty="0" smtClean="0"/>
        </a:p>
        <a:p>
          <a:pPr lvl="0" algn="ctr">
            <a:spcBef>
              <a:spcPct val="0"/>
            </a:spcBef>
          </a:pPr>
          <a:r>
            <a:rPr lang="en-US" sz="1600" kern="1200" dirty="0" smtClean="0"/>
            <a:t>People can find meaningful lives despite their conditions (physical and/or behavioral)</a:t>
          </a:r>
        </a:p>
        <a:p>
          <a:pPr lvl="0" algn="ctr" defTabSz="533400">
            <a:lnSpc>
              <a:spcPct val="90000"/>
            </a:lnSpc>
            <a:spcBef>
              <a:spcPct val="0"/>
            </a:spcBef>
            <a:spcAft>
              <a:spcPct val="35000"/>
            </a:spcAft>
          </a:pPr>
          <a:endParaRPr lang="en-US" sz="1600" kern="1200" dirty="0"/>
        </a:p>
      </dsp:txBody>
      <dsp:txXfrm>
        <a:off x="4152899" y="0"/>
        <a:ext cx="4152899" cy="1828800"/>
      </dsp:txXfrm>
    </dsp:sp>
    <dsp:sp modelId="{23D9EC41-520A-424E-AF49-DCA6397BAB44}">
      <dsp:nvSpPr>
        <dsp:cNvPr id="0" name=""/>
        <dsp:cNvSpPr/>
      </dsp:nvSpPr>
      <dsp:spPr>
        <a:xfrm rot="10800000">
          <a:off x="0" y="2438400"/>
          <a:ext cx="4152899" cy="24384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i="1" u="sng" kern="1200" dirty="0" smtClean="0"/>
            <a:t>Culturally Responsive</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p>
        <a:p>
          <a:pPr lvl="0" algn="ctr">
            <a:spcBef>
              <a:spcPct val="0"/>
            </a:spcBef>
          </a:pPr>
          <a:r>
            <a:rPr lang="en-US" sz="1600" kern="1200" dirty="0" smtClean="0"/>
            <a:t>Coordinated Care makes active efforts to ask members about their identities across multiple dimensions.</a:t>
          </a:r>
        </a:p>
        <a:p>
          <a:pPr lvl="0" algn="ctr">
            <a:spcBef>
              <a:spcPct val="0"/>
            </a:spcBef>
          </a:pPr>
          <a:r>
            <a:rPr lang="en-US" sz="1600" kern="1200" dirty="0" smtClean="0"/>
            <a:t>Coordinated Care provides culturally and linguistically appropriate services in response to a member’s self-identification.</a:t>
          </a:r>
        </a:p>
        <a:p>
          <a:pPr lvl="0" algn="ctr" defTabSz="355600">
            <a:lnSpc>
              <a:spcPct val="90000"/>
            </a:lnSpc>
            <a:spcBef>
              <a:spcPct val="0"/>
            </a:spcBef>
            <a:spcAft>
              <a:spcPct val="35000"/>
            </a:spcAft>
          </a:pPr>
          <a:endParaRPr lang="en-US" sz="1600" kern="1200" dirty="0"/>
        </a:p>
      </dsp:txBody>
      <dsp:txXfrm rot="10800000">
        <a:off x="0" y="3047999"/>
        <a:ext cx="4152899" cy="1828800"/>
      </dsp:txXfrm>
    </dsp:sp>
    <dsp:sp modelId="{B6ED27C8-9945-416C-9E69-C362D2F588BB}">
      <dsp:nvSpPr>
        <dsp:cNvPr id="0" name=""/>
        <dsp:cNvSpPr/>
      </dsp:nvSpPr>
      <dsp:spPr>
        <a:xfrm rot="5400000">
          <a:off x="5010149" y="1581150"/>
          <a:ext cx="2438400" cy="4152899"/>
        </a:xfrm>
        <a:prstGeom prst="round1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i="1" u="sng" kern="1200" dirty="0" smtClean="0"/>
        </a:p>
        <a:p>
          <a:pPr marL="0" lvl="0" indent="0" algn="ctr" defTabSz="800100">
            <a:lnSpc>
              <a:spcPct val="90000"/>
            </a:lnSpc>
            <a:spcBef>
              <a:spcPct val="0"/>
            </a:spcBef>
            <a:spcAft>
              <a:spcPct val="35000"/>
            </a:spcAft>
            <a:buNone/>
          </a:pPr>
          <a:r>
            <a:rPr lang="en-US" sz="1800" b="1" i="1" u="sng" kern="1200" dirty="0" smtClean="0"/>
            <a:t>Self-Determined</a:t>
          </a:r>
        </a:p>
        <a:p>
          <a:pPr marL="0" lvl="0" indent="0" algn="ctr" defTabSz="800100">
            <a:lnSpc>
              <a:spcPct val="90000"/>
            </a:lnSpc>
            <a:spcBef>
              <a:spcPct val="0"/>
            </a:spcBef>
            <a:spcAft>
              <a:spcPct val="35000"/>
            </a:spcAft>
            <a:buNone/>
          </a:pPr>
          <a:endParaRPr lang="en-US" sz="1600" b="1" kern="1200" dirty="0" smtClean="0"/>
        </a:p>
        <a:p>
          <a:pPr lvl="0" algn="ctr" defTabSz="800100">
            <a:lnSpc>
              <a:spcPct val="90000"/>
            </a:lnSpc>
            <a:spcBef>
              <a:spcPct val="0"/>
            </a:spcBef>
            <a:spcAft>
              <a:spcPct val="35000"/>
            </a:spcAft>
          </a:pPr>
          <a:r>
            <a:rPr lang="en-US" sz="1600" kern="1200" dirty="0" smtClean="0"/>
            <a:t>The patient is the “driver” of their goals and integrated care plan.</a:t>
          </a:r>
        </a:p>
        <a:p>
          <a:pPr lvl="0" algn="ctr" defTabSz="800100">
            <a:lnSpc>
              <a:spcPct val="90000"/>
            </a:lnSpc>
            <a:spcBef>
              <a:spcPct val="0"/>
            </a:spcBef>
            <a:spcAft>
              <a:spcPct val="35000"/>
            </a:spcAft>
          </a:pPr>
          <a:r>
            <a:rPr lang="en-US" sz="1600" kern="1200" dirty="0" smtClean="0"/>
            <a:t>Engaging the member with goals that matter to them</a:t>
          </a:r>
        </a:p>
        <a:p>
          <a:pPr lvl="0" algn="ctr" defTabSz="800100">
            <a:lnSpc>
              <a:spcPct val="90000"/>
            </a:lnSpc>
            <a:spcBef>
              <a:spcPct val="0"/>
            </a:spcBef>
            <a:spcAft>
              <a:spcPct val="35000"/>
            </a:spcAft>
          </a:pPr>
          <a:endParaRPr lang="en-US" sz="1200" kern="1200" dirty="0" smtClean="0"/>
        </a:p>
        <a:p>
          <a:pPr lvl="0" algn="ctr" defTabSz="800100">
            <a:lnSpc>
              <a:spcPct val="90000"/>
            </a:lnSpc>
            <a:spcBef>
              <a:spcPct val="0"/>
            </a:spcBef>
            <a:spcAft>
              <a:spcPct val="35000"/>
            </a:spcAft>
          </a:pPr>
          <a:endParaRPr lang="en-US" sz="1200" kern="1200" dirty="0" smtClean="0"/>
        </a:p>
        <a:p>
          <a:pPr lvl="0" algn="ctr" defTabSz="800100">
            <a:lnSpc>
              <a:spcPct val="90000"/>
            </a:lnSpc>
            <a:spcBef>
              <a:spcPct val="0"/>
            </a:spcBef>
            <a:spcAft>
              <a:spcPct val="35000"/>
            </a:spcAft>
          </a:pPr>
          <a:endParaRPr lang="en-US" sz="1600" kern="1200" dirty="0"/>
        </a:p>
      </dsp:txBody>
      <dsp:txXfrm rot="-5400000">
        <a:off x="4152900" y="3047999"/>
        <a:ext cx="4152899" cy="1828800"/>
      </dsp:txXfrm>
    </dsp:sp>
    <dsp:sp modelId="{97D61740-1354-4B64-8C2A-484EE2DF8B74}">
      <dsp:nvSpPr>
        <dsp:cNvPr id="0" name=""/>
        <dsp:cNvSpPr/>
      </dsp:nvSpPr>
      <dsp:spPr>
        <a:xfrm>
          <a:off x="3511226" y="2178661"/>
          <a:ext cx="1283345" cy="519476"/>
        </a:xfrm>
        <a:prstGeom prst="roundRect">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MEMBER</a:t>
          </a:r>
          <a:endParaRPr lang="en-US" sz="1900" kern="1200" dirty="0"/>
        </a:p>
      </dsp:txBody>
      <dsp:txXfrm>
        <a:off x="3536585" y="2204020"/>
        <a:ext cx="1232627" cy="468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8967-D701-4A5C-B88A-80988F14E7BC}">
      <dsp:nvSpPr>
        <dsp:cNvPr id="0" name=""/>
        <dsp:cNvSpPr/>
      </dsp:nvSpPr>
      <dsp:spPr>
        <a:xfrm>
          <a:off x="5963" y="0"/>
          <a:ext cx="3368389" cy="487680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Care Coordination team: </a:t>
          </a:r>
          <a:endParaRPr lang="en-US" sz="2600" kern="1200" dirty="0"/>
        </a:p>
        <a:p>
          <a:pPr marL="228600" lvl="1" indent="-228600" algn="l" defTabSz="1066800" rtl="0">
            <a:lnSpc>
              <a:spcPct val="90000"/>
            </a:lnSpc>
            <a:spcBef>
              <a:spcPct val="0"/>
            </a:spcBef>
            <a:spcAft>
              <a:spcPct val="15000"/>
            </a:spcAft>
            <a:buChar char="••"/>
          </a:pPr>
          <a:r>
            <a:rPr lang="en-US" sz="2400" kern="1200" dirty="0" smtClean="0"/>
            <a:t>Assists case workers and caregivers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Ensures timely access to needed physical and behavioral health services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Population Health- based program design</a:t>
          </a:r>
          <a:endParaRPr lang="en-US" sz="2400" kern="1200" dirty="0"/>
        </a:p>
      </dsp:txBody>
      <dsp:txXfrm>
        <a:off x="104620" y="98657"/>
        <a:ext cx="3171075" cy="4679486"/>
      </dsp:txXfrm>
    </dsp:sp>
    <dsp:sp modelId="{C7167458-7CF0-4D10-916D-834012A8B2B6}">
      <dsp:nvSpPr>
        <dsp:cNvPr id="0" name=""/>
        <dsp:cNvSpPr/>
      </dsp:nvSpPr>
      <dsp:spPr>
        <a:xfrm>
          <a:off x="3717631" y="2012734"/>
          <a:ext cx="727751" cy="851331"/>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3717631" y="2183000"/>
        <a:ext cx="509426" cy="510799"/>
      </dsp:txXfrm>
    </dsp:sp>
    <dsp:sp modelId="{F7B316A6-9A36-4AEF-B625-1CC4E2B9E8D3}">
      <dsp:nvSpPr>
        <dsp:cNvPr id="0" name=""/>
        <dsp:cNvSpPr/>
      </dsp:nvSpPr>
      <dsp:spPr>
        <a:xfrm>
          <a:off x="4747468" y="26311"/>
          <a:ext cx="3704767" cy="482417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t" anchorCtr="0">
          <a:noAutofit/>
        </a:bodyPr>
        <a:lstStyle/>
        <a:p>
          <a:pPr lvl="0" algn="l" defTabSz="1155700" rtl="0">
            <a:lnSpc>
              <a:spcPct val="90000"/>
            </a:lnSpc>
            <a:spcBef>
              <a:spcPct val="0"/>
            </a:spcBef>
            <a:spcAft>
              <a:spcPct val="35000"/>
            </a:spcAft>
          </a:pPr>
          <a:r>
            <a:rPr lang="en-US" sz="2600" kern="1200" dirty="0" smtClean="0"/>
            <a:t>Results in…</a:t>
          </a:r>
          <a:endParaRPr lang="en-US" sz="2600" kern="1200" dirty="0"/>
        </a:p>
        <a:p>
          <a:pPr marL="228600" lvl="1" indent="-228600" algn="l" defTabSz="977900" rtl="0">
            <a:lnSpc>
              <a:spcPct val="90000"/>
            </a:lnSpc>
            <a:spcBef>
              <a:spcPct val="0"/>
            </a:spcBef>
            <a:spcAft>
              <a:spcPct val="15000"/>
            </a:spcAft>
            <a:buChar char="••"/>
          </a:pPr>
          <a:r>
            <a:rPr lang="en-US" sz="2200" kern="1200" dirty="0" smtClean="0"/>
            <a:t>Improved functional health outcomes</a:t>
          </a:r>
          <a:endParaRPr lang="en-US" sz="2200" kern="1200" dirty="0"/>
        </a:p>
        <a:p>
          <a:pPr marL="228600" lvl="1" indent="-228600" algn="l" defTabSz="977900" rtl="0">
            <a:lnSpc>
              <a:spcPct val="90000"/>
            </a:lnSpc>
            <a:spcBef>
              <a:spcPct val="0"/>
            </a:spcBef>
            <a:spcAft>
              <a:spcPct val="15000"/>
            </a:spcAft>
            <a:buChar char="••"/>
          </a:pPr>
          <a:r>
            <a:rPr lang="en-US" sz="2200" kern="1200" dirty="0" smtClean="0"/>
            <a:t>Fewer placement/treatment disruptions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Prescription medication oversight</a:t>
          </a:r>
          <a:endParaRPr lang="en-US" sz="2200" kern="1200" dirty="0"/>
        </a:p>
        <a:p>
          <a:pPr marL="228600" lvl="1" indent="-228600" algn="l" defTabSz="977900" rtl="0">
            <a:lnSpc>
              <a:spcPct val="90000"/>
            </a:lnSpc>
            <a:spcBef>
              <a:spcPct val="0"/>
            </a:spcBef>
            <a:spcAft>
              <a:spcPct val="15000"/>
            </a:spcAft>
            <a:buChar char="••"/>
          </a:pPr>
          <a:r>
            <a:rPr lang="en-US" sz="2200" kern="1200" dirty="0" smtClean="0"/>
            <a:t>Improved school performance</a:t>
          </a:r>
          <a:endParaRPr lang="en-US" sz="2200" kern="1200" dirty="0"/>
        </a:p>
        <a:p>
          <a:pPr marL="228600" lvl="1" indent="-228600" algn="l" defTabSz="977900" rtl="0">
            <a:lnSpc>
              <a:spcPct val="90000"/>
            </a:lnSpc>
            <a:spcBef>
              <a:spcPct val="0"/>
            </a:spcBef>
            <a:spcAft>
              <a:spcPct val="15000"/>
            </a:spcAft>
            <a:buChar char="••"/>
          </a:pPr>
          <a:r>
            <a:rPr lang="en-US" sz="2200" kern="1200" dirty="0" smtClean="0"/>
            <a:t>Member/caregiver satisfaction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Delivery of best practices</a:t>
          </a:r>
          <a:endParaRPr lang="en-US" sz="2200" kern="1200" dirty="0"/>
        </a:p>
      </dsp:txBody>
      <dsp:txXfrm>
        <a:off x="4855977" y="134820"/>
        <a:ext cx="3487749" cy="460715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3324" tIns="46662" rIns="93324" bIns="46662" rtlCol="0"/>
          <a:lstStyle>
            <a:lvl1pPr algn="r">
              <a:defRPr sz="1200">
                <a:cs typeface="Arial" panose="020B0604020202020204" pitchFamily="34" charset="0"/>
              </a:defRPr>
            </a:lvl1pPr>
          </a:lstStyle>
          <a:p>
            <a:pPr>
              <a:defRPr/>
            </a:pPr>
            <a:fld id="{65671C3F-FCA1-45EF-9D9B-BA5CB1BD55C1}" type="datetimeFigureOut">
              <a:rPr lang="en-US"/>
              <a:pPr>
                <a:defRPr/>
              </a:pPr>
              <a:t>10/4/2018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3324" tIns="46662" rIns="93324" bIns="46662" rtlCol="0" anchor="b"/>
          <a:lstStyle>
            <a:lvl1pPr algn="l">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pPr>
              <a:defRPr/>
            </a:pPr>
            <a:fld id="{C501EA49-CDE4-45DE-9D5A-6F878C57DE1A}" type="slidenum">
              <a:rPr lang="en-US" altLang="en-US"/>
              <a:pPr>
                <a:defRPr/>
              </a:pPr>
              <a:t>‹#›</a:t>
            </a:fld>
            <a:endParaRPr lang="en-US" altLang="en-US"/>
          </a:p>
        </p:txBody>
      </p:sp>
    </p:spTree>
    <p:extLst>
      <p:ext uri="{BB962C8B-B14F-4D97-AF65-F5344CB8AC3E}">
        <p14:creationId xmlns:p14="http://schemas.microsoft.com/office/powerpoint/2010/main" val="60294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cs typeface="+mn-cs"/>
              </a:defRPr>
            </a:lvl1pPr>
          </a:lstStyle>
          <a:p>
            <a:pPr>
              <a:defRPr/>
            </a:pPr>
            <a:fld id="{A20B402E-07EF-409B-9172-2927712416C4}" type="datetimeFigureOut">
              <a:rPr lang="en-US"/>
              <a:pPr>
                <a:defRPr/>
              </a:pPr>
              <a:t>10/4/2018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6C5EFBC1-1C30-403C-97FD-175262356BB3}" type="slidenum">
              <a:rPr lang="en-US" altLang="en-US"/>
              <a:pPr>
                <a:defRPr/>
              </a:pPr>
              <a:t>‹#›</a:t>
            </a:fld>
            <a:endParaRPr lang="en-US" altLang="en-US"/>
          </a:p>
        </p:txBody>
      </p:sp>
    </p:spTree>
    <p:extLst>
      <p:ext uri="{BB962C8B-B14F-4D97-AF65-F5344CB8AC3E}">
        <p14:creationId xmlns:p14="http://schemas.microsoft.com/office/powerpoint/2010/main" val="3186716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0B956B-65F3-4C8C-9F9E-0D775795CA18}"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178640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11</a:t>
            </a:fld>
            <a:endParaRPr lang="en-US" dirty="0"/>
          </a:p>
        </p:txBody>
      </p:sp>
    </p:spTree>
    <p:extLst>
      <p:ext uri="{BB962C8B-B14F-4D97-AF65-F5344CB8AC3E}">
        <p14:creationId xmlns:p14="http://schemas.microsoft.com/office/powerpoint/2010/main" val="336915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701675" y="4473575"/>
            <a:ext cx="5607050" cy="46640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1DC839-49D8-4FEF-B42F-F59F1FC1A327}" type="slidenum">
              <a:rPr lang="en-US" altLang="en-US" smtClean="0"/>
              <a:pPr/>
              <a:t>12</a:t>
            </a:fld>
            <a:endParaRPr lang="en-US" altLang="en-US" smtClean="0"/>
          </a:p>
        </p:txBody>
      </p:sp>
    </p:spTree>
    <p:extLst>
      <p:ext uri="{BB962C8B-B14F-4D97-AF65-F5344CB8AC3E}">
        <p14:creationId xmlns:p14="http://schemas.microsoft.com/office/powerpoint/2010/main" val="342689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Trauma-Informed and Recovery-Focused:</a:t>
            </a:r>
            <a:r>
              <a:rPr lang="en-US" baseline="0" dirty="0" smtClean="0"/>
              <a:t> </a:t>
            </a:r>
            <a:r>
              <a:rPr lang="en-US" dirty="0" smtClean="0"/>
              <a:t>Reference that all of this is part of our System of Care (will present in a later</a:t>
            </a:r>
            <a:r>
              <a:rPr lang="en-US" baseline="0" dirty="0" smtClean="0"/>
              <a:t> slide), ok to go into detail about each of these, take a little more time on this slide</a:t>
            </a:r>
          </a:p>
          <a:p>
            <a:r>
              <a:rPr lang="en-US" dirty="0" smtClean="0"/>
              <a:t>Whole-person care, including social determinants of health</a:t>
            </a:r>
          </a:p>
          <a:p>
            <a:r>
              <a:rPr lang="en-US" dirty="0" smtClean="0"/>
              <a:t>Collaboration early, often with providers and allied health systems</a:t>
            </a:r>
          </a:p>
          <a:p>
            <a:r>
              <a:rPr lang="en-US" dirty="0" smtClean="0"/>
              <a:t>In-person technical assistance that works best for the community</a:t>
            </a:r>
          </a:p>
          <a:p>
            <a:r>
              <a:rPr lang="en-US" dirty="0" smtClean="0"/>
              <a:t>Trauma-informed care</a:t>
            </a:r>
          </a:p>
          <a:p>
            <a:r>
              <a:rPr lang="en-US" dirty="0" smtClean="0"/>
              <a:t>Patient-centered care teams</a:t>
            </a:r>
          </a:p>
          <a:p>
            <a:endParaRPr lang="en-US" baseline="0" dirty="0" smtClean="0"/>
          </a:p>
          <a:p>
            <a:r>
              <a:rPr lang="en-US" baseline="0" dirty="0" smtClean="0"/>
              <a:t>Capacity Building: train system of care providers and stakeholders, leverage and increase delivery Evidence Based Practices (EBPs)—use examples, Parent Child Interactive Therapy (PCIT), Trauma-Focused Cognitive Behavioral Treatment (TF-CBT), Positive Parenting Program (Triple P)</a:t>
            </a:r>
          </a:p>
          <a:p>
            <a:endParaRPr lang="en-US" baseline="0" dirty="0" smtClean="0"/>
          </a:p>
          <a:p>
            <a:r>
              <a:rPr lang="en-US" baseline="0" dirty="0" smtClean="0"/>
              <a:t>Metrics to discuss (aligned with CFSR metrics):</a:t>
            </a:r>
          </a:p>
          <a:p>
            <a:pPr>
              <a:spcBef>
                <a:spcPts val="600"/>
              </a:spcBef>
              <a:spcAft>
                <a:spcPts val="600"/>
              </a:spcAft>
              <a:buFont typeface="Wingdings" panose="05000000000000000000" pitchFamily="2" charset="2"/>
              <a:buChar char="ü"/>
            </a:pPr>
            <a:r>
              <a:rPr lang="en-US" dirty="0" smtClean="0"/>
              <a:t>Increase preventative care/well-visits (HEDIS)</a:t>
            </a:r>
          </a:p>
          <a:p>
            <a:pPr>
              <a:spcBef>
                <a:spcPts val="600"/>
              </a:spcBef>
              <a:spcAft>
                <a:spcPts val="600"/>
              </a:spcAft>
              <a:buFont typeface="Wingdings" panose="05000000000000000000" pitchFamily="2" charset="2"/>
              <a:buChar char="ü"/>
            </a:pPr>
            <a:r>
              <a:rPr lang="en-US" dirty="0" smtClean="0"/>
              <a:t>Improve health and pharmacy data access</a:t>
            </a:r>
          </a:p>
          <a:p>
            <a:pPr>
              <a:spcBef>
                <a:spcPts val="600"/>
              </a:spcBef>
              <a:spcAft>
                <a:spcPts val="600"/>
              </a:spcAft>
              <a:buFont typeface="Wingdings" panose="05000000000000000000" pitchFamily="2" charset="2"/>
              <a:buChar char="ü"/>
            </a:pPr>
            <a:r>
              <a:rPr lang="en-US" dirty="0" smtClean="0"/>
              <a:t>Decrease emergency room use</a:t>
            </a:r>
          </a:p>
          <a:p>
            <a:pPr>
              <a:spcBef>
                <a:spcPts val="600"/>
              </a:spcBef>
              <a:spcAft>
                <a:spcPts val="600"/>
              </a:spcAft>
              <a:buFont typeface="Wingdings" panose="05000000000000000000" pitchFamily="2" charset="2"/>
              <a:buChar char="ü"/>
            </a:pPr>
            <a:r>
              <a:rPr lang="en-US" dirty="0" smtClean="0"/>
              <a:t>Decrease inpatient admissions</a:t>
            </a:r>
          </a:p>
          <a:p>
            <a:pPr>
              <a:spcBef>
                <a:spcPts val="600"/>
              </a:spcBef>
              <a:spcAft>
                <a:spcPts val="600"/>
              </a:spcAft>
              <a:buFont typeface="Wingdings" panose="05000000000000000000" pitchFamily="2" charset="2"/>
              <a:buChar char="ü"/>
            </a:pPr>
            <a:r>
              <a:rPr lang="en-US" dirty="0" smtClean="0"/>
              <a:t>Decrease suicide ideations/attempts, self-harm, overdose</a:t>
            </a:r>
          </a:p>
          <a:p>
            <a:pPr>
              <a:spcBef>
                <a:spcPts val="600"/>
              </a:spcBef>
              <a:spcAft>
                <a:spcPts val="600"/>
              </a:spcAft>
              <a:buFont typeface="Wingdings" panose="05000000000000000000" pitchFamily="2" charset="2"/>
              <a:buChar char="ü"/>
            </a:pPr>
            <a:r>
              <a:rPr lang="en-US" dirty="0" smtClean="0"/>
              <a:t>Improve overall health and well-being</a:t>
            </a:r>
          </a:p>
          <a:p>
            <a:endParaRPr lang="en-US" baseline="0" dirty="0" smtClean="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13</a:t>
            </a:fld>
            <a:endParaRPr lang="en-US" altLang="en-US"/>
          </a:p>
        </p:txBody>
      </p:sp>
    </p:spTree>
    <p:extLst>
      <p:ext uri="{BB962C8B-B14F-4D97-AF65-F5344CB8AC3E}">
        <p14:creationId xmlns:p14="http://schemas.microsoft.com/office/powerpoint/2010/main" val="274153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14</a:t>
            </a:fld>
            <a:endParaRPr lang="en-US" altLang="en-US"/>
          </a:p>
        </p:txBody>
      </p:sp>
    </p:spTree>
    <p:extLst>
      <p:ext uri="{BB962C8B-B14F-4D97-AF65-F5344CB8AC3E}">
        <p14:creationId xmlns:p14="http://schemas.microsoft.com/office/powerpoint/2010/main" val="258724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System of Care Model </a:t>
            </a:r>
          </a:p>
          <a:p>
            <a:endParaRPr lang="en-US" dirty="0" smtClean="0"/>
          </a:p>
          <a:p>
            <a:r>
              <a:rPr lang="en-US" dirty="0" smtClean="0"/>
              <a:t>Provider Partnership Unit:</a:t>
            </a:r>
            <a:r>
              <a:rPr lang="en-US" baseline="0" dirty="0" smtClean="0"/>
              <a:t> </a:t>
            </a:r>
            <a:endParaRPr lang="en-US" dirty="0" smtClean="0"/>
          </a:p>
          <a:p>
            <a:r>
              <a:rPr lang="en-US" dirty="0" smtClean="0"/>
              <a:t>Allied Systems:</a:t>
            </a:r>
            <a:r>
              <a:rPr lang="en-US" baseline="0" dirty="0" smtClean="0"/>
              <a:t> paid professionals in systems outside of healthcare schools, jails,</a:t>
            </a:r>
          </a:p>
          <a:p>
            <a:r>
              <a:rPr lang="en-US" baseline="0" dirty="0" smtClean="0"/>
              <a:t>Community supports, non profits, churches, sports</a:t>
            </a:r>
            <a:endParaRPr lang="en-US" dirty="0" smtClean="0"/>
          </a:p>
          <a:p>
            <a:endParaRPr lang="en-US" dirty="0" smtClean="0"/>
          </a:p>
          <a:p>
            <a:r>
              <a:rPr lang="en-US" dirty="0" smtClean="0"/>
              <a:t>Crisis</a:t>
            </a:r>
            <a:r>
              <a:rPr lang="en-US" baseline="0" dirty="0" smtClean="0"/>
              <a:t> Systems of Care Liaison - </a:t>
            </a:r>
          </a:p>
          <a:p>
            <a:r>
              <a:rPr lang="en-US" baseline="0" dirty="0" smtClean="0"/>
              <a:t>Children’s Behavioral Health Systems of Care Liaison</a:t>
            </a:r>
          </a:p>
          <a:p>
            <a:r>
              <a:rPr lang="en-US" baseline="0" dirty="0" smtClean="0"/>
              <a:t>Substance Use Disorder Systems of Care Liaison</a:t>
            </a:r>
          </a:p>
          <a:p>
            <a:r>
              <a:rPr lang="en-US" baseline="0" dirty="0" smtClean="0"/>
              <a:t>Health Equity Liaison</a:t>
            </a:r>
          </a:p>
          <a:p>
            <a:r>
              <a:rPr lang="en-US" baseline="0" dirty="0" smtClean="0"/>
              <a:t>Tribal Liaison—Sheryl Lowe is Director of Tribal Affairs</a:t>
            </a:r>
          </a:p>
          <a:p>
            <a:endParaRPr lang="en-US" dirty="0" smtClean="0"/>
          </a:p>
          <a:p>
            <a:pPr marL="0" indent="0">
              <a:buNone/>
            </a:pPr>
            <a:r>
              <a:rPr lang="en-US" dirty="0" smtClean="0"/>
              <a:t>Core Values: </a:t>
            </a:r>
          </a:p>
          <a:p>
            <a:pPr lvl="1"/>
            <a:r>
              <a:rPr lang="en-US" dirty="0" smtClean="0"/>
              <a:t>Focused on the whole-person</a:t>
            </a:r>
          </a:p>
          <a:p>
            <a:pPr lvl="1"/>
            <a:r>
              <a:rPr lang="en-US" dirty="0" smtClean="0"/>
              <a:t>Recovery-oriented</a:t>
            </a:r>
          </a:p>
          <a:p>
            <a:pPr lvl="1"/>
            <a:r>
              <a:rPr lang="en-US" dirty="0" smtClean="0"/>
              <a:t>Culturally responsive</a:t>
            </a:r>
          </a:p>
          <a:p>
            <a:pPr lvl="1"/>
            <a:r>
              <a:rPr lang="en-US" dirty="0" smtClean="0"/>
              <a:t>Self-determined</a:t>
            </a:r>
          </a:p>
          <a:p>
            <a:endParaRPr lang="en-US" dirty="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15</a:t>
            </a:fld>
            <a:endParaRPr lang="en-US" altLang="en-US"/>
          </a:p>
        </p:txBody>
      </p:sp>
    </p:spTree>
    <p:extLst>
      <p:ext uri="{BB962C8B-B14F-4D97-AF65-F5344CB8AC3E}">
        <p14:creationId xmlns:p14="http://schemas.microsoft.com/office/powerpoint/2010/main" val="4019771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You  are the expert in protecting children and families, our partnership allows us to relieve you of worrying about the child’s health because we are the health care expert, we have the accountability of ensuring all health care needs are met and knowing what the health conditions are and treatments needs required, which allows the you, the  social worker, an additional resource for answering questions about health conditions and diagnosis, information to include when writing court reports on the child’s progress, etc. </a:t>
            </a:r>
          </a:p>
          <a:p>
            <a:pPr eaLnBrk="1" hangingPunct="1">
              <a:spcBef>
                <a:spcPct val="0"/>
              </a:spcBef>
            </a:pPr>
            <a:endParaRPr lang="en-US" altLang="en-US" dirty="0" smtClean="0"/>
          </a:p>
          <a:p>
            <a:pPr eaLnBrk="1" fontAlgn="auto" hangingPunct="1">
              <a:spcBef>
                <a:spcPts val="0"/>
              </a:spcBef>
              <a:spcAft>
                <a:spcPts val="0"/>
              </a:spcAft>
              <a:defRPr/>
            </a:pPr>
            <a:r>
              <a:rPr lang="en-US" dirty="0" smtClean="0"/>
              <a:t>Children’s</a:t>
            </a:r>
            <a:r>
              <a:rPr lang="en-US" baseline="0" dirty="0" smtClean="0"/>
              <a:t> Administration is currently focused on children receiving the services they need to meet their physical and mental health and Coordinated Care is here to support this effort.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Examples of how this program supports Safety, Permanency and Well-being</a:t>
            </a:r>
          </a:p>
          <a:p>
            <a:pPr marL="174961" indent="-174961" eaLnBrk="1" fontAlgn="auto" hangingPunct="1">
              <a:spcBef>
                <a:spcPts val="0"/>
              </a:spcBef>
              <a:spcAft>
                <a:spcPts val="0"/>
              </a:spcAft>
              <a:buFontTx/>
              <a:buChar char="-"/>
              <a:defRPr/>
            </a:pPr>
            <a:r>
              <a:rPr lang="en-US" dirty="0" smtClean="0"/>
              <a:t>Improve access by ensuring all children entering the foster care system have a designated primary care provider, confirming they have received their health care examinations timely and assist in coordinating care for any follow up recommendations.</a:t>
            </a:r>
          </a:p>
          <a:p>
            <a:pPr marL="174961" indent="-174961" eaLnBrk="1" fontAlgn="auto" hangingPunct="1">
              <a:spcBef>
                <a:spcPts val="0"/>
              </a:spcBef>
              <a:spcAft>
                <a:spcPts val="0"/>
              </a:spcAft>
              <a:buFontTx/>
              <a:buChar char="-"/>
              <a:defRPr/>
            </a:pPr>
            <a:r>
              <a:rPr lang="en-US" dirty="0" smtClean="0"/>
              <a:t>Improve coordination of services by assessing all children upon entering the health plan and providing coordination and clinical support based on the child’s individual health care needs. </a:t>
            </a:r>
          </a:p>
          <a:p>
            <a:pPr marL="174961" indent="-174961" eaLnBrk="1" fontAlgn="auto" hangingPunct="1">
              <a:spcBef>
                <a:spcPts val="0"/>
              </a:spcBef>
              <a:spcAft>
                <a:spcPts val="0"/>
              </a:spcAft>
              <a:buFontTx/>
              <a:buChar char="-"/>
              <a:defRPr/>
            </a:pPr>
            <a:r>
              <a:rPr lang="en-US" dirty="0" smtClean="0"/>
              <a:t>Support </a:t>
            </a:r>
            <a:r>
              <a:rPr lang="en-US" dirty="0" smtClean="0">
                <a:solidFill>
                  <a:schemeClr val="tx1">
                    <a:lumMod val="65000"/>
                    <a:lumOff val="35000"/>
                  </a:schemeClr>
                </a:solidFill>
              </a:rPr>
              <a:t>improvement of functional outcomes… by ensuring caseworkers and families have the information they need about the child’s health condition/diagnosis. </a:t>
            </a:r>
            <a:endParaRPr 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ABC5D9-880F-4790-B78D-A58174FEC700}"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948937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smtClean="0"/>
              <a:t>-</a:t>
            </a:r>
            <a:r>
              <a:rPr lang="en-US" sz="1200" dirty="0" smtClean="0"/>
              <a:t>under or over utilization:</a:t>
            </a:r>
            <a:r>
              <a:rPr lang="en-US" sz="1200" baseline="0" dirty="0" smtClean="0"/>
              <a:t>  examples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smtClean="0"/>
              <a:t>-ICC Care Coordinator </a:t>
            </a:r>
            <a:r>
              <a:rPr lang="en-US" altLang="en-US" sz="2800" dirty="0" smtClean="0">
                <a:solidFill>
                  <a:schemeClr val="bg2">
                    <a:lumMod val="50000"/>
                  </a:schemeClr>
                </a:solidFill>
                <a:latin typeface="Arial" panose="020B0604020202020204" pitchFamily="34" charset="0"/>
                <a:cs typeface="Arial" panose="020B0604020202020204" pitchFamily="34" charset="0"/>
              </a:rPr>
              <a:t>Health Care Coordination Teams staffed by:</a:t>
            </a:r>
            <a:endParaRPr lang="en-US" altLang="en-US" sz="1800" dirty="0" smtClean="0">
              <a:latin typeface="Arial" panose="020B0604020202020204" pitchFamily="34" charset="0"/>
              <a:cs typeface="Arial" panose="020B0604020202020204" pitchFamily="34" charset="0"/>
            </a:endParaRPr>
          </a:p>
          <a:p>
            <a:pPr lvl="1" eaLnBrk="1" hangingPunct="1">
              <a:defRPr/>
            </a:pPr>
            <a:r>
              <a:rPr lang="en-US" altLang="en-US" sz="2400" dirty="0" smtClean="0">
                <a:solidFill>
                  <a:schemeClr val="bg2">
                    <a:lumMod val="50000"/>
                  </a:schemeClr>
                </a:solidFill>
                <a:latin typeface="Arial" panose="020B0604020202020204" pitchFamily="34" charset="0"/>
                <a:cs typeface="Arial" panose="020B0604020202020204" pitchFamily="34" charset="0"/>
              </a:rPr>
              <a:t>Behavioral Health Care Managers</a:t>
            </a:r>
          </a:p>
          <a:p>
            <a:pPr lvl="1" eaLnBrk="1" hangingPunct="1">
              <a:defRPr/>
            </a:pPr>
            <a:r>
              <a:rPr lang="en-US" altLang="en-US" sz="2400" dirty="0" smtClean="0">
                <a:solidFill>
                  <a:schemeClr val="bg2">
                    <a:lumMod val="50000"/>
                  </a:schemeClr>
                </a:solidFill>
                <a:latin typeface="Arial" panose="020B0604020202020204" pitchFamily="34" charset="0"/>
                <a:cs typeface="Arial" panose="020B0604020202020204" pitchFamily="34" charset="0"/>
              </a:rPr>
              <a:t>Nurse Care Managers</a:t>
            </a:r>
          </a:p>
          <a:p>
            <a:pPr lvl="1" eaLnBrk="1" hangingPunct="1">
              <a:defRPr/>
            </a:pPr>
            <a:r>
              <a:rPr lang="en-US" altLang="en-US" sz="2400" dirty="0" smtClean="0">
                <a:solidFill>
                  <a:schemeClr val="bg2">
                    <a:lumMod val="50000"/>
                  </a:schemeClr>
                </a:solidFill>
                <a:latin typeface="Arial" panose="020B0604020202020204" pitchFamily="34" charset="0"/>
                <a:cs typeface="Arial" panose="020B0604020202020204" pitchFamily="34" charset="0"/>
              </a:rPr>
              <a:t>Health Care Social Workers</a:t>
            </a:r>
          </a:p>
          <a:p>
            <a:pPr lvl="1" eaLnBrk="1" hangingPunct="1">
              <a:defRPr/>
            </a:pPr>
            <a:r>
              <a:rPr lang="en-US" altLang="en-US" sz="2400" dirty="0" smtClean="0">
                <a:solidFill>
                  <a:schemeClr val="bg2">
                    <a:lumMod val="50000"/>
                  </a:schemeClr>
                </a:solidFill>
                <a:latin typeface="Arial" panose="020B0604020202020204" pitchFamily="34" charset="0"/>
                <a:cs typeface="Arial" panose="020B0604020202020204" pitchFamily="34" charset="0"/>
              </a:rPr>
              <a:t>Program Coordinators</a:t>
            </a:r>
          </a:p>
          <a:p>
            <a:r>
              <a:rPr lang="en-US" baseline="0" dirty="0" smtClean="0"/>
              <a:t>-</a:t>
            </a:r>
            <a:r>
              <a:rPr lang="en-US" sz="1200" baseline="0" dirty="0" smtClean="0"/>
              <a:t>ICC Team members </a:t>
            </a:r>
            <a:r>
              <a:rPr lang="en-US" sz="1200" dirty="0" smtClean="0"/>
              <a:t> facilitate same‐day outreach to assist the member with scheduling an appointment with a provider most appropriate to the member’s clinical needs</a:t>
            </a:r>
          </a:p>
          <a:p>
            <a:r>
              <a:rPr lang="en-US" sz="1200" dirty="0" smtClean="0"/>
              <a:t>-Give examples of why</a:t>
            </a:r>
            <a:r>
              <a:rPr lang="en-US" sz="1200" baseline="0" dirty="0" smtClean="0"/>
              <a:t> they should call Care Coordination (translate to audience)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-ICC</a:t>
            </a:r>
            <a:r>
              <a:rPr lang="en-US" sz="1200" baseline="0" dirty="0" smtClean="0"/>
              <a:t> team members will meet with the member where they are at in the community to support their needs</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18</a:t>
            </a:fld>
            <a:endParaRPr lang="en-US" altLang="en-US"/>
          </a:p>
        </p:txBody>
      </p:sp>
    </p:spTree>
    <p:extLst>
      <p:ext uri="{BB962C8B-B14F-4D97-AF65-F5344CB8AC3E}">
        <p14:creationId xmlns:p14="http://schemas.microsoft.com/office/powerpoint/2010/main" val="111390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3E73E7-65D5-4D67-8718-8E1F3EB1D6D4}" type="slidenum">
              <a:rPr lang="en-US" altLang="en-US" smtClean="0"/>
              <a:pPr/>
              <a:t>19</a:t>
            </a:fld>
            <a:endParaRPr lang="en-US" altLang="en-US" smtClean="0"/>
          </a:p>
        </p:txBody>
      </p:sp>
    </p:spTree>
    <p:extLst>
      <p:ext uri="{BB962C8B-B14F-4D97-AF65-F5344CB8AC3E}">
        <p14:creationId xmlns:p14="http://schemas.microsoft.com/office/powerpoint/2010/main" val="394348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Add link to </a:t>
            </a:r>
            <a:r>
              <a:rPr lang="en-US" altLang="en-US" smtClean="0"/>
              <a:t>provider</a:t>
            </a:r>
            <a:r>
              <a:rPr lang="en-US" altLang="en-US" baseline="0" smtClean="0"/>
              <a:t> manual?</a:t>
            </a: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05242F-CBA6-40F1-80A4-F900016D32F3}"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2389509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66E35B-7423-49BA-8622-BD4344C94086}"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83886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we’ll talk about….  Show the Apple Health Core Connections</a:t>
            </a:r>
            <a:r>
              <a:rPr lang="en-US" baseline="0" dirty="0" smtClean="0"/>
              <a:t> Videohttps://www.coordinatedcarehealth.com/members/foster-care.html</a:t>
            </a:r>
          </a:p>
          <a:p>
            <a:r>
              <a:rPr lang="en-US" baseline="0" dirty="0" smtClean="0"/>
              <a:t>Emphasize STATEWIDE for Foster Care—every county, every region, including the IMC “2020” Regions: Great Rivers, Thurston-Mason, Salish</a:t>
            </a:r>
          </a:p>
          <a:p>
            <a:endParaRPr lang="en-US" dirty="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2</a:t>
            </a:fld>
            <a:endParaRPr lang="en-US" altLang="en-US"/>
          </a:p>
        </p:txBody>
      </p:sp>
    </p:spTree>
    <p:extLst>
      <p:ext uri="{BB962C8B-B14F-4D97-AF65-F5344CB8AC3E}">
        <p14:creationId xmlns:p14="http://schemas.microsoft.com/office/powerpoint/2010/main" val="901349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4406" indent="-295951">
              <a:spcBef>
                <a:spcPct val="30000"/>
              </a:spcBef>
              <a:defRPr sz="1200">
                <a:solidFill>
                  <a:schemeClr val="tx1"/>
                </a:solidFill>
                <a:latin typeface="Calibri" panose="020F0502020204030204" pitchFamily="34" charset="0"/>
              </a:defRPr>
            </a:lvl2pPr>
            <a:lvl3pPr marL="1192026" indent="-236761">
              <a:spcBef>
                <a:spcPct val="30000"/>
              </a:spcBef>
              <a:defRPr sz="1200">
                <a:solidFill>
                  <a:schemeClr val="tx1"/>
                </a:solidFill>
                <a:latin typeface="Calibri" panose="020F0502020204030204" pitchFamily="34" charset="0"/>
              </a:defRPr>
            </a:lvl3pPr>
            <a:lvl4pPr marL="1670481" indent="-236761">
              <a:spcBef>
                <a:spcPct val="30000"/>
              </a:spcBef>
              <a:defRPr sz="1200">
                <a:solidFill>
                  <a:schemeClr val="tx1"/>
                </a:solidFill>
                <a:latin typeface="Calibri" panose="020F0502020204030204" pitchFamily="34" charset="0"/>
              </a:defRPr>
            </a:lvl4pPr>
            <a:lvl5pPr marL="2148936" indent="-236761">
              <a:spcBef>
                <a:spcPct val="30000"/>
              </a:spcBef>
              <a:defRPr sz="1200">
                <a:solidFill>
                  <a:schemeClr val="tx1"/>
                </a:solidFill>
                <a:latin typeface="Calibri" panose="020F0502020204030204" pitchFamily="34" charset="0"/>
              </a:defRPr>
            </a:lvl5pPr>
            <a:lvl6pPr marL="2622458" indent="-236761" eaLnBrk="0" fontAlgn="base" hangingPunct="0">
              <a:spcBef>
                <a:spcPct val="30000"/>
              </a:spcBef>
              <a:spcAft>
                <a:spcPct val="0"/>
              </a:spcAft>
              <a:defRPr sz="1200">
                <a:solidFill>
                  <a:schemeClr val="tx1"/>
                </a:solidFill>
                <a:latin typeface="Calibri" panose="020F0502020204030204" pitchFamily="34" charset="0"/>
              </a:defRPr>
            </a:lvl6pPr>
            <a:lvl7pPr marL="3095980" indent="-236761" eaLnBrk="0" fontAlgn="base" hangingPunct="0">
              <a:spcBef>
                <a:spcPct val="30000"/>
              </a:spcBef>
              <a:spcAft>
                <a:spcPct val="0"/>
              </a:spcAft>
              <a:defRPr sz="1200">
                <a:solidFill>
                  <a:schemeClr val="tx1"/>
                </a:solidFill>
                <a:latin typeface="Calibri" panose="020F0502020204030204" pitchFamily="34" charset="0"/>
              </a:defRPr>
            </a:lvl7pPr>
            <a:lvl8pPr marL="3569502" indent="-236761" eaLnBrk="0" fontAlgn="base" hangingPunct="0">
              <a:spcBef>
                <a:spcPct val="30000"/>
              </a:spcBef>
              <a:spcAft>
                <a:spcPct val="0"/>
              </a:spcAft>
              <a:defRPr sz="1200">
                <a:solidFill>
                  <a:schemeClr val="tx1"/>
                </a:solidFill>
                <a:latin typeface="Calibri" panose="020F0502020204030204" pitchFamily="34" charset="0"/>
              </a:defRPr>
            </a:lvl8pPr>
            <a:lvl9pPr marL="4043024" indent="-23676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819E1-CA75-4C39-9098-BD779EDE1597}" type="slidenum">
              <a:rPr lang="en-US" altLang="en-US" smtClean="0"/>
              <a:pPr>
                <a:spcBef>
                  <a:spcPct val="0"/>
                </a:spcBef>
              </a:pPr>
              <a:t>22</a:t>
            </a:fld>
            <a:endParaRPr lang="en-US" altLang="en-US" smtClean="0"/>
          </a:p>
        </p:txBody>
      </p:sp>
      <p:sp>
        <p:nvSpPr>
          <p:cNvPr id="2" name="Date Placeholder 1"/>
          <p:cNvSpPr>
            <a:spLocks noGrp="1"/>
          </p:cNvSpPr>
          <p:nvPr>
            <p:ph type="dt" idx="10"/>
          </p:nvPr>
        </p:nvSpPr>
        <p:spPr/>
        <p:txBody>
          <a:bodyPr/>
          <a:lstStyle/>
          <a:p>
            <a:pPr>
              <a:defRPr/>
            </a:pPr>
            <a:r>
              <a:rPr lang="en-US" smtClean="0"/>
              <a:t>April 2017</a:t>
            </a:r>
            <a:endParaRPr lang="en-US"/>
          </a:p>
        </p:txBody>
      </p:sp>
      <p:sp>
        <p:nvSpPr>
          <p:cNvPr id="3" name="Header Placeholder 2"/>
          <p:cNvSpPr>
            <a:spLocks noGrp="1"/>
          </p:cNvSpPr>
          <p:nvPr>
            <p:ph type="hdr" sz="quarter" idx="11"/>
          </p:nvPr>
        </p:nvSpPr>
        <p:spPr/>
        <p:txBody>
          <a:bodyPr/>
          <a:lstStyle/>
          <a:p>
            <a:pPr>
              <a:defRPr/>
            </a:pPr>
            <a:r>
              <a:rPr lang="en-US" smtClean="0"/>
              <a:t>Apple Health Core Connections Overview</a:t>
            </a:r>
            <a:endParaRPr lang="en-US"/>
          </a:p>
        </p:txBody>
      </p:sp>
    </p:spTree>
    <p:extLst>
      <p:ext uri="{BB962C8B-B14F-4D97-AF65-F5344CB8AC3E}">
        <p14:creationId xmlns:p14="http://schemas.microsoft.com/office/powerpoint/2010/main" val="4039284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6185" indent="-292663">
              <a:spcBef>
                <a:spcPct val="30000"/>
              </a:spcBef>
              <a:defRPr sz="1200">
                <a:solidFill>
                  <a:schemeClr val="tx1"/>
                </a:solidFill>
                <a:latin typeface="Calibri" panose="020F0502020204030204" pitchFamily="34" charset="0"/>
              </a:defRPr>
            </a:lvl2pPr>
            <a:lvl3pPr marL="1180517" indent="-233473">
              <a:spcBef>
                <a:spcPct val="30000"/>
              </a:spcBef>
              <a:defRPr sz="1200">
                <a:solidFill>
                  <a:schemeClr val="tx1"/>
                </a:solidFill>
                <a:latin typeface="Calibri" panose="020F0502020204030204" pitchFamily="34" charset="0"/>
              </a:defRPr>
            </a:lvl3pPr>
            <a:lvl4pPr marL="1654039" indent="-233473">
              <a:spcBef>
                <a:spcPct val="30000"/>
              </a:spcBef>
              <a:defRPr sz="1200">
                <a:solidFill>
                  <a:schemeClr val="tx1"/>
                </a:solidFill>
                <a:latin typeface="Calibri" panose="020F0502020204030204" pitchFamily="34" charset="0"/>
              </a:defRPr>
            </a:lvl4pPr>
            <a:lvl5pPr marL="2127561" indent="-233473">
              <a:spcBef>
                <a:spcPct val="30000"/>
              </a:spcBef>
              <a:defRPr sz="1200">
                <a:solidFill>
                  <a:schemeClr val="tx1"/>
                </a:solidFill>
                <a:latin typeface="Calibri" panose="020F0502020204030204" pitchFamily="34" charset="0"/>
              </a:defRPr>
            </a:lvl5pPr>
            <a:lvl6pPr marL="2601083" indent="-233473" eaLnBrk="0" fontAlgn="base" hangingPunct="0">
              <a:spcBef>
                <a:spcPct val="30000"/>
              </a:spcBef>
              <a:spcAft>
                <a:spcPct val="0"/>
              </a:spcAft>
              <a:defRPr sz="1200">
                <a:solidFill>
                  <a:schemeClr val="tx1"/>
                </a:solidFill>
                <a:latin typeface="Calibri" panose="020F0502020204030204" pitchFamily="34" charset="0"/>
              </a:defRPr>
            </a:lvl6pPr>
            <a:lvl7pPr marL="3074605" indent="-233473" eaLnBrk="0" fontAlgn="base" hangingPunct="0">
              <a:spcBef>
                <a:spcPct val="30000"/>
              </a:spcBef>
              <a:spcAft>
                <a:spcPct val="0"/>
              </a:spcAft>
              <a:defRPr sz="1200">
                <a:solidFill>
                  <a:schemeClr val="tx1"/>
                </a:solidFill>
                <a:latin typeface="Calibri" panose="020F0502020204030204" pitchFamily="34" charset="0"/>
              </a:defRPr>
            </a:lvl7pPr>
            <a:lvl8pPr marL="3548127" indent="-233473" eaLnBrk="0" fontAlgn="base" hangingPunct="0">
              <a:spcBef>
                <a:spcPct val="30000"/>
              </a:spcBef>
              <a:spcAft>
                <a:spcPct val="0"/>
              </a:spcAft>
              <a:defRPr sz="1200">
                <a:solidFill>
                  <a:schemeClr val="tx1"/>
                </a:solidFill>
                <a:latin typeface="Calibri" panose="020F0502020204030204" pitchFamily="34" charset="0"/>
              </a:defRPr>
            </a:lvl8pPr>
            <a:lvl9pPr marL="4021649" indent="-23347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543DE2-F07A-4F29-907E-8DBF958B3838}" type="slidenum">
              <a:rPr lang="en-US" altLang="en-US" smtClean="0"/>
              <a:pPr>
                <a:spcBef>
                  <a:spcPct val="0"/>
                </a:spcBef>
              </a:pPr>
              <a:t>23</a:t>
            </a:fld>
            <a:endParaRPr lang="en-US" altLang="en-US" smtClean="0"/>
          </a:p>
        </p:txBody>
      </p:sp>
      <p:sp>
        <p:nvSpPr>
          <p:cNvPr id="62469" name="Header Placeholder 1"/>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85325" indent="-302047">
              <a:defRPr>
                <a:solidFill>
                  <a:schemeClr val="tx1"/>
                </a:solidFill>
                <a:latin typeface="Calibri" pitchFamily="34" charset="0"/>
              </a:defRPr>
            </a:lvl2pPr>
            <a:lvl3pPr marL="1208192" indent="-241638">
              <a:defRPr>
                <a:solidFill>
                  <a:schemeClr val="tx1"/>
                </a:solidFill>
                <a:latin typeface="Calibri" pitchFamily="34" charset="0"/>
              </a:defRPr>
            </a:lvl3pPr>
            <a:lvl4pPr marL="1691468" indent="-241638">
              <a:defRPr>
                <a:solidFill>
                  <a:schemeClr val="tx1"/>
                </a:solidFill>
                <a:latin typeface="Calibri" pitchFamily="34" charset="0"/>
              </a:defRPr>
            </a:lvl4pPr>
            <a:lvl5pPr marL="2174744" indent="-241638">
              <a:defRPr>
                <a:solidFill>
                  <a:schemeClr val="tx1"/>
                </a:solidFill>
                <a:latin typeface="Calibri" pitchFamily="34" charset="0"/>
              </a:defRPr>
            </a:lvl5pPr>
            <a:lvl6pPr marL="2658022" indent="-241638" fontAlgn="base">
              <a:spcBef>
                <a:spcPct val="0"/>
              </a:spcBef>
              <a:spcAft>
                <a:spcPct val="0"/>
              </a:spcAft>
              <a:defRPr>
                <a:solidFill>
                  <a:schemeClr val="tx1"/>
                </a:solidFill>
                <a:latin typeface="Calibri" pitchFamily="34" charset="0"/>
              </a:defRPr>
            </a:lvl6pPr>
            <a:lvl7pPr marL="3141298" indent="-241638" fontAlgn="base">
              <a:spcBef>
                <a:spcPct val="0"/>
              </a:spcBef>
              <a:spcAft>
                <a:spcPct val="0"/>
              </a:spcAft>
              <a:defRPr>
                <a:solidFill>
                  <a:schemeClr val="tx1"/>
                </a:solidFill>
                <a:latin typeface="Calibri" pitchFamily="34" charset="0"/>
              </a:defRPr>
            </a:lvl7pPr>
            <a:lvl8pPr marL="3624574" indent="-241638" fontAlgn="base">
              <a:spcBef>
                <a:spcPct val="0"/>
              </a:spcBef>
              <a:spcAft>
                <a:spcPct val="0"/>
              </a:spcAft>
              <a:defRPr>
                <a:solidFill>
                  <a:schemeClr val="tx1"/>
                </a:solidFill>
                <a:latin typeface="Calibri" pitchFamily="34" charset="0"/>
              </a:defRPr>
            </a:lvl8pPr>
            <a:lvl9pPr marL="4107851" indent="-2416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Apple Health Core Connections Overview</a:t>
            </a:r>
          </a:p>
        </p:txBody>
      </p:sp>
      <p:sp>
        <p:nvSpPr>
          <p:cNvPr id="2" name="Date Placeholder 1"/>
          <p:cNvSpPr>
            <a:spLocks noGrp="1"/>
          </p:cNvSpPr>
          <p:nvPr>
            <p:ph type="dt" idx="10"/>
          </p:nvPr>
        </p:nvSpPr>
        <p:spPr/>
        <p:txBody>
          <a:bodyPr/>
          <a:lstStyle/>
          <a:p>
            <a:pPr>
              <a:defRPr/>
            </a:pPr>
            <a:r>
              <a:rPr lang="en-US" smtClean="0"/>
              <a:t>April 2017</a:t>
            </a:r>
            <a:endParaRPr lang="en-US"/>
          </a:p>
        </p:txBody>
      </p:sp>
    </p:spTree>
    <p:extLst>
      <p:ext uri="{BB962C8B-B14F-4D97-AF65-F5344CB8AC3E}">
        <p14:creationId xmlns:p14="http://schemas.microsoft.com/office/powerpoint/2010/main" val="2567625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8ECDFBC-0255-493A-8B83-27BC5B1781DE}" type="slidenum">
              <a:rPr lang="en-US" altLang="en-US" smtClean="0"/>
              <a:pPr/>
              <a:t>24</a:t>
            </a:fld>
            <a:endParaRPr lang="en-US" altLang="en-US" smtClean="0"/>
          </a:p>
        </p:txBody>
      </p:sp>
    </p:spTree>
    <p:extLst>
      <p:ext uri="{BB962C8B-B14F-4D97-AF65-F5344CB8AC3E}">
        <p14:creationId xmlns:p14="http://schemas.microsoft.com/office/powerpoint/2010/main" val="943304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3</a:t>
            </a:fld>
            <a:endParaRPr lang="en-US"/>
          </a:p>
        </p:txBody>
      </p:sp>
    </p:spTree>
    <p:extLst>
      <p:ext uri="{BB962C8B-B14F-4D97-AF65-F5344CB8AC3E}">
        <p14:creationId xmlns:p14="http://schemas.microsoft.com/office/powerpoint/2010/main" val="42200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5</a:t>
            </a:fld>
            <a:endParaRPr lang="en-US" dirty="0"/>
          </a:p>
        </p:txBody>
      </p:sp>
    </p:spTree>
    <p:extLst>
      <p:ext uri="{BB962C8B-B14F-4D97-AF65-F5344CB8AC3E}">
        <p14:creationId xmlns:p14="http://schemas.microsoft.com/office/powerpoint/2010/main" val="333466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smtClean="0"/>
              <a:t>Out-of-home placement /foster care with an open placement in </a:t>
            </a:r>
            <a:r>
              <a:rPr lang="en-US" altLang="en-US" dirty="0" err="1" smtClean="0"/>
              <a:t>FamLink</a:t>
            </a:r>
            <a:r>
              <a:rPr lang="en-US" altLang="en-US" dirty="0" smtClean="0"/>
              <a:t>.  Children who have open CA dependency. </a:t>
            </a:r>
          </a:p>
          <a:p>
            <a:pPr eaLnBrk="1" hangingPunct="1">
              <a:spcBef>
                <a:spcPct val="0"/>
              </a:spcBef>
              <a:defRPr/>
            </a:pPr>
            <a:r>
              <a:rPr lang="en-US" altLang="en-US" dirty="0" smtClean="0"/>
              <a:t>Any youth with comparable private insurance will not be enrolled in managed care and will remain in fee-for-service. </a:t>
            </a:r>
          </a:p>
          <a:p>
            <a:pPr eaLnBrk="1" hangingPunct="1">
              <a:spcBef>
                <a:spcPct val="0"/>
              </a:spcBef>
              <a:defRPr/>
            </a:pPr>
            <a:endParaRPr lang="en-US" altLang="en-US" dirty="0" smtClean="0"/>
          </a:p>
          <a:p>
            <a:pPr eaLnBrk="1" hangingPunct="1">
              <a:spcBef>
                <a:spcPct val="0"/>
              </a:spcBef>
              <a:defRPr/>
            </a:pPr>
            <a:r>
              <a:rPr lang="en-US" altLang="en-US" dirty="0" smtClean="0">
                <a:solidFill>
                  <a:schemeClr val="accent4"/>
                </a:solidFill>
              </a:rPr>
              <a:t>NOTES ON AI/AN YOUTH:</a:t>
            </a:r>
          </a:p>
          <a:p>
            <a:pPr marL="171450" indent="-171450" eaLnBrk="1" hangingPunct="1">
              <a:spcBef>
                <a:spcPct val="0"/>
              </a:spcBef>
              <a:buFont typeface="Arial" panose="020B0604020202020204" pitchFamily="34" charset="0"/>
              <a:buChar char="•"/>
              <a:defRPr/>
            </a:pPr>
            <a:r>
              <a:rPr lang="en-US" altLang="en-US" dirty="0" smtClean="0">
                <a:solidFill>
                  <a:schemeClr val="accent4"/>
                </a:solidFill>
              </a:rPr>
              <a:t>Some AI/AN youth were automatically enrolled if their information about tribal affiliation or heritage was not known by Health Care Authority at the time of their enrollment.</a:t>
            </a:r>
          </a:p>
          <a:p>
            <a:pPr marL="171450" indent="-171450" eaLnBrk="1" hangingPunct="1">
              <a:spcBef>
                <a:spcPct val="0"/>
              </a:spcBef>
              <a:buFont typeface="Arial" panose="020B0604020202020204" pitchFamily="34" charset="0"/>
              <a:buChar char="•"/>
              <a:defRPr/>
            </a:pPr>
            <a:r>
              <a:rPr lang="en-US" altLang="en-US" dirty="0" smtClean="0">
                <a:solidFill>
                  <a:schemeClr val="accent4"/>
                </a:solidFill>
              </a:rPr>
              <a:t>American Indian or Alaska Native youth in tribal custody or a Children’s Administration dependency with tribal affiliation </a:t>
            </a:r>
          </a:p>
          <a:p>
            <a:pPr eaLnBrk="1" hangingPunct="1">
              <a:spcBef>
                <a:spcPct val="0"/>
              </a:spcBef>
              <a:defRPr/>
            </a:pPr>
            <a:r>
              <a:rPr lang="en-US" altLang="en-US" dirty="0" smtClean="0"/>
              <a:t>	</a:t>
            </a:r>
          </a:p>
          <a:p>
            <a:pPr eaLnBrk="1" hangingPunct="1">
              <a:spcBef>
                <a:spcPct val="0"/>
              </a:spcBef>
              <a:defRPr/>
            </a:pPr>
            <a:r>
              <a:rPr lang="en-US" altLang="en-US" dirty="0" smtClean="0"/>
              <a:t>Alumni are eligible through the month of their 26</a:t>
            </a:r>
            <a:r>
              <a:rPr lang="en-US" altLang="en-US" baseline="30000" dirty="0" smtClean="0"/>
              <a:t>th</a:t>
            </a:r>
            <a:r>
              <a:rPr lang="en-US" altLang="en-US" dirty="0" smtClean="0"/>
              <a:t> birthday  (so if their birthday is May 13</a:t>
            </a:r>
            <a:r>
              <a:rPr lang="en-US" altLang="en-US" baseline="30000" dirty="0" smtClean="0"/>
              <a:t>th</a:t>
            </a:r>
            <a:r>
              <a:rPr lang="en-US" altLang="en-US" dirty="0" smtClean="0"/>
              <a:t>, they are eligible through the month of May, but not eligible June 1</a:t>
            </a:r>
            <a:r>
              <a:rPr lang="en-US" altLang="en-US" baseline="30000" dirty="0" smtClean="0"/>
              <a:t>st</a:t>
            </a:r>
            <a:r>
              <a:rPr lang="en-US" altLang="en-US" dirty="0" smtClean="0"/>
              <a:t>)</a:t>
            </a:r>
          </a:p>
          <a:p>
            <a:pPr eaLnBrk="1" hangingPunct="1">
              <a:spcBef>
                <a:spcPct val="0"/>
              </a:spcBef>
              <a:defRPr/>
            </a:pPr>
            <a:endParaRPr lang="en-US" altLang="en-US" dirty="0" smtClean="0"/>
          </a:p>
          <a:p>
            <a:pPr eaLnBrk="1" hangingPunct="1">
              <a:spcBef>
                <a:spcPct val="0"/>
              </a:spcBef>
            </a:pPr>
            <a:r>
              <a:rPr lang="en-US" altLang="en-US" dirty="0" smtClean="0"/>
              <a:t>Excluded:</a:t>
            </a:r>
          </a:p>
          <a:p>
            <a:pPr eaLnBrk="1" hangingPunct="1">
              <a:spcBef>
                <a:spcPct val="0"/>
              </a:spcBef>
            </a:pPr>
            <a:r>
              <a:rPr lang="en-US" altLang="en-US" dirty="0" smtClean="0"/>
              <a:t>Detention facility, incarcerated  coverage is suspended in </a:t>
            </a:r>
            <a:r>
              <a:rPr lang="en-US" altLang="en-US" dirty="0" err="1" smtClean="0"/>
              <a:t>ProviderOne</a:t>
            </a:r>
            <a:r>
              <a:rPr lang="en-US" altLang="en-US" baseline="0" dirty="0" smtClean="0"/>
              <a:t> and with Coordinated Care </a:t>
            </a:r>
            <a:endParaRPr lang="en-US" altLang="en-US" dirty="0" smtClean="0"/>
          </a:p>
          <a:p>
            <a:pPr eaLnBrk="1" hangingPunct="1">
              <a:spcBef>
                <a:spcPct val="0"/>
              </a:spcBef>
            </a:pPr>
            <a:r>
              <a:rPr lang="en-US" altLang="en-US" dirty="0" smtClean="0"/>
              <a:t>Juvenile Rehabilitation (JR) - they are in an institution and are considered  incarcerated. They can be there up to age 21.</a:t>
            </a:r>
          </a:p>
          <a:p>
            <a:pPr eaLnBrk="1" hangingPunct="1">
              <a:spcBef>
                <a:spcPct val="0"/>
              </a:spcBef>
            </a:pPr>
            <a:r>
              <a:rPr lang="en-US" altLang="en-US" dirty="0" smtClean="0"/>
              <a:t>If they move to JRA process – group homes are included  rehab homes 12 beds and  less not an incarceration and will be included in Core Connections</a:t>
            </a:r>
          </a:p>
          <a:p>
            <a:pPr eaLnBrk="1" hangingPunct="1">
              <a:spcBef>
                <a:spcPct val="0"/>
              </a:spcBef>
            </a:pPr>
            <a:r>
              <a:rPr lang="en-US" altLang="en-US" dirty="0" smtClean="0"/>
              <a:t>All these are fee for service: </a:t>
            </a:r>
          </a:p>
          <a:p>
            <a:pPr eaLnBrk="1" hangingPunct="1">
              <a:spcBef>
                <a:spcPct val="0"/>
              </a:spcBef>
            </a:pPr>
            <a:r>
              <a:rPr lang="en-US" altLang="en-US" dirty="0" smtClean="0"/>
              <a:t>If the kid is in foster care and moves into JRA they revert fee-for-service they move out of </a:t>
            </a:r>
            <a:r>
              <a:rPr lang="en-US" altLang="en-US" dirty="0" smtClean="0">
                <a:solidFill>
                  <a:srgbClr val="FF0000"/>
                </a:solidFill>
              </a:rPr>
              <a:t>AHFC RAC  into JRA RAC</a:t>
            </a:r>
            <a:r>
              <a:rPr lang="en-US" altLang="en-US" dirty="0" smtClean="0"/>
              <a:t>.</a:t>
            </a:r>
          </a:p>
          <a:p>
            <a:pPr eaLnBrk="1" hangingPunct="1">
              <a:spcBef>
                <a:spcPct val="0"/>
              </a:spcBef>
            </a:pPr>
            <a:r>
              <a:rPr lang="en-US" altLang="en-US" dirty="0" smtClean="0"/>
              <a:t>Medical third party liability insurance comparable full medical private coverage </a:t>
            </a:r>
          </a:p>
          <a:p>
            <a:pPr eaLnBrk="1" hangingPunct="1">
              <a:spcBef>
                <a:spcPct val="0"/>
              </a:spcBef>
            </a:pPr>
            <a:endParaRPr lang="en-US" altLang="en-US" dirty="0" smtClean="0"/>
          </a:p>
          <a:p>
            <a:pPr eaLnBrk="1" hangingPunct="1">
              <a:spcBef>
                <a:spcPct val="0"/>
              </a:spcBef>
            </a:pPr>
            <a:r>
              <a:rPr lang="en-US" altLang="en-US" dirty="0" smtClean="0"/>
              <a:t>Duals ( Medicaid and Medicare ) </a:t>
            </a:r>
          </a:p>
          <a:p>
            <a:pPr eaLnBrk="1" hangingPunct="1">
              <a:spcBef>
                <a:spcPct val="0"/>
              </a:spcBef>
            </a:pPr>
            <a:r>
              <a:rPr lang="en-US" altLang="en-US" dirty="0" smtClean="0"/>
              <a:t>VPA receive additional help and support so that they can return home  Through Developmental Disability Administration (DDA)</a:t>
            </a:r>
          </a:p>
          <a:p>
            <a:pPr eaLnBrk="1" hangingPunct="1">
              <a:spcBef>
                <a:spcPct val="0"/>
              </a:spcBef>
            </a:pPr>
            <a:r>
              <a:rPr lang="en-US" altLang="en-US" dirty="0" smtClean="0"/>
              <a:t>In hospice </a:t>
            </a:r>
          </a:p>
          <a:p>
            <a:pPr eaLnBrk="1" hangingPunct="1">
              <a:spcBef>
                <a:spcPct val="0"/>
              </a:spcBef>
            </a:pPr>
            <a:r>
              <a:rPr lang="en-US" altLang="en-US" dirty="0" smtClean="0"/>
              <a:t>From other state and not IV-E eligible</a:t>
            </a:r>
          </a:p>
          <a:p>
            <a:pPr eaLnBrk="1" hangingPunct="1">
              <a:spcBef>
                <a:spcPct val="0"/>
              </a:spcBef>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6</a:t>
            </a:fld>
            <a:endParaRPr lang="en-US" altLang="en-US"/>
          </a:p>
        </p:txBody>
      </p:sp>
    </p:spTree>
    <p:extLst>
      <p:ext uri="{BB962C8B-B14F-4D97-AF65-F5344CB8AC3E}">
        <p14:creationId xmlns:p14="http://schemas.microsoft.com/office/powerpoint/2010/main" val="193185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IS BHSO,</a:t>
            </a:r>
            <a:r>
              <a:rPr lang="en-US" baseline="0" dirty="0" smtClean="0"/>
              <a:t> these populations will only receive Behavioral Health services through Coordinated Care and remain Fee-For-Service (FFS) for medical</a:t>
            </a:r>
          </a:p>
          <a:p>
            <a:pPr marL="171450" indent="-171450">
              <a:buFont typeface="Arial" panose="020B0604020202020204" pitchFamily="34" charset="0"/>
              <a:buChar char="•"/>
            </a:pPr>
            <a:r>
              <a:rPr lang="en-US" baseline="0" dirty="0" smtClean="0"/>
              <a:t>AI/AN—not auto-enrolled, AI/AN has flexibility to do just BHSO, just Fee for Service or IFC</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7</a:t>
            </a:fld>
            <a:endParaRPr lang="en-US" altLang="en-US"/>
          </a:p>
        </p:txBody>
      </p:sp>
    </p:spTree>
    <p:extLst>
      <p:ext uri="{BB962C8B-B14F-4D97-AF65-F5344CB8AC3E}">
        <p14:creationId xmlns:p14="http://schemas.microsoft.com/office/powerpoint/2010/main" val="84536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dirty="0" smtClean="0">
                <a:solidFill>
                  <a:srgbClr val="6E6E6E"/>
                </a:solidFill>
                <a:latin typeface="Arial" panose="020B0604020202020204" pitchFamily="34" charset="0"/>
              </a:rPr>
              <a:t>Coordinated Care’s name for Apple Health Foster Care program is </a:t>
            </a:r>
            <a:r>
              <a:rPr lang="en-US" altLang="en-US" sz="1200" b="1" dirty="0" smtClean="0">
                <a:solidFill>
                  <a:srgbClr val="6E6E6E"/>
                </a:solidFill>
                <a:latin typeface="Arial" panose="020B0604020202020204" pitchFamily="34" charset="0"/>
              </a:rPr>
              <a:t>Apple Health Core Connections</a:t>
            </a:r>
            <a:r>
              <a:rPr lang="en-US" altLang="en-US" sz="1200" dirty="0" smtClean="0">
                <a:solidFill>
                  <a:srgbClr val="6E6E6E"/>
                </a:solidFill>
                <a:latin typeface="Arial" panose="020B0604020202020204" pitchFamily="34" charset="0"/>
              </a:rPr>
              <a:t>.</a:t>
            </a:r>
          </a:p>
          <a:p>
            <a:pPr eaLnBrk="1" hangingPunct="1">
              <a:spcBef>
                <a:spcPct val="0"/>
              </a:spcBef>
            </a:pPr>
            <a:endParaRPr lang="en-US" altLang="en-US" dirty="0" smtClean="0"/>
          </a:p>
          <a:p>
            <a:pPr eaLnBrk="1" hangingPunct="1">
              <a:spcBef>
                <a:spcPct val="0"/>
              </a:spcBef>
            </a:pPr>
            <a:r>
              <a:rPr lang="en-US" altLang="en-US" dirty="0" smtClean="0"/>
              <a:t>We</a:t>
            </a:r>
            <a:r>
              <a:rPr lang="en-US" altLang="en-US" baseline="0" dirty="0" smtClean="0"/>
              <a:t> have added standardized screening questions around Substance Use and Behavioral Health to support members with their Whole Health needs</a:t>
            </a:r>
          </a:p>
          <a:p>
            <a:pPr eaLnBrk="1" hangingPunct="1">
              <a:spcBef>
                <a:spcPct val="0"/>
              </a:spcBef>
            </a:pPr>
            <a:endParaRPr lang="en-US" altLang="en-US" dirty="0" smtClean="0"/>
          </a:p>
          <a:p>
            <a:pPr eaLnBrk="1" hangingPunct="1">
              <a:spcBef>
                <a:spcPct val="0"/>
              </a:spcBef>
            </a:pPr>
            <a:r>
              <a:rPr lang="en-US" altLang="en-US" dirty="0" smtClean="0"/>
              <a:t>All youth entering care will get a Welcome Call within 30 days of their enrollment, and then Coordinated Care will receive their CHET screen</a:t>
            </a:r>
          </a:p>
          <a:p>
            <a:pPr eaLnBrk="1" hangingPunct="1">
              <a:spcBef>
                <a:spcPct val="0"/>
              </a:spcBef>
            </a:pPr>
            <a:endParaRPr lang="en-US" altLang="en-US" dirty="0" smtClean="0"/>
          </a:p>
          <a:p>
            <a:pPr eaLnBrk="1" hangingPunct="1">
              <a:spcBef>
                <a:spcPct val="0"/>
              </a:spcBef>
            </a:pPr>
            <a:r>
              <a:rPr lang="en-US" altLang="en-US" dirty="0" smtClean="0"/>
              <a:t>If you are concerned about the validity of the call. Please</a:t>
            </a:r>
            <a:r>
              <a:rPr lang="en-US" altLang="en-US" baseline="0" dirty="0" smtClean="0"/>
              <a:t> feel free and hang up and call us back at 1-844-354-9876.</a:t>
            </a:r>
          </a:p>
          <a:p>
            <a:pPr eaLnBrk="1" hangingPunct="1">
              <a:spcBef>
                <a:spcPct val="0"/>
              </a:spcBef>
            </a:pPr>
            <a:r>
              <a:rPr lang="en-US" altLang="en-US" baseline="0" dirty="0" smtClean="0"/>
              <a:t>We make 3 attempts at 3 different dates and times to reach you. </a:t>
            </a: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E3CD8B-F98E-421A-A6DE-1419161E61F0}"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89255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Know REGIONAL nuances, understand your audience:</a:t>
            </a:r>
          </a:p>
          <a:p>
            <a:r>
              <a:rPr lang="en-US" baseline="0" dirty="0" smtClean="0"/>
              <a:t>2020 Regions vs King/North Sound vs all other regions</a:t>
            </a:r>
          </a:p>
          <a:p>
            <a:r>
              <a:rPr lang="en-US" baseline="0" dirty="0" smtClean="0"/>
              <a:t>Call out Access to Care in BHO vs standard Access to Care, will give verbiage from provider symposium slide</a:t>
            </a:r>
          </a:p>
          <a:p>
            <a:r>
              <a:rPr lang="en-US" baseline="0" dirty="0" smtClean="0"/>
              <a:t> We offered a contract to every BHO provider, we have a more than adequate BH network and are always interested in contracting with new providers</a:t>
            </a:r>
          </a:p>
          <a:p>
            <a:r>
              <a:rPr lang="en-US" baseline="0" dirty="0" smtClean="0"/>
              <a:t>*stress the fact that there will not be the same regional barriers in finding a provider—or keeping a provider, i.e. if a member moves or changes placement in a neighboring region, they can keep their provider if that works best for them</a:t>
            </a:r>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9</a:t>
            </a:fld>
            <a:endParaRPr lang="en-US" altLang="en-US"/>
          </a:p>
        </p:txBody>
      </p:sp>
    </p:spTree>
    <p:extLst>
      <p:ext uri="{BB962C8B-B14F-4D97-AF65-F5344CB8AC3E}">
        <p14:creationId xmlns:p14="http://schemas.microsoft.com/office/powerpoint/2010/main" val="295778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Bringing in the ENTIRE continuum</a:t>
            </a:r>
            <a:r>
              <a:rPr lang="en-US" baseline="0" dirty="0" smtClean="0"/>
              <a:t> of BH benefits—all the BHO level benefits will come to Coordinated Care</a:t>
            </a:r>
          </a:p>
          <a:p>
            <a:r>
              <a:rPr lang="en-US" baseline="0" dirty="0" smtClean="0"/>
              <a:t>Make sure everyone knows what </a:t>
            </a:r>
            <a:r>
              <a:rPr lang="en-US" baseline="0" dirty="0" err="1" smtClean="0"/>
              <a:t>WISe</a:t>
            </a:r>
            <a:r>
              <a:rPr lang="en-US" baseline="0" dirty="0" smtClean="0"/>
              <a:t> is, know your audience but also ask just in case</a:t>
            </a:r>
            <a:endParaRPr lang="en-US" dirty="0" smtClean="0"/>
          </a:p>
          <a:p>
            <a:r>
              <a:rPr lang="en-US" dirty="0" smtClean="0"/>
              <a:t>PACT is wrap</a:t>
            </a:r>
            <a:r>
              <a:rPr lang="en-US" baseline="0" dirty="0" smtClean="0"/>
              <a:t> around program mostly used for adults .  Keeps people out of the hospital. Many have a co-occurring substance use disorder</a:t>
            </a:r>
          </a:p>
          <a:p>
            <a:r>
              <a:rPr lang="en-US" baseline="0" dirty="0" smtClean="0"/>
              <a:t>Children in BRS cannot be enrolled in </a:t>
            </a:r>
            <a:r>
              <a:rPr lang="en-US" baseline="0" dirty="0" err="1" smtClean="0"/>
              <a:t>WISe</a:t>
            </a:r>
            <a:r>
              <a:rPr lang="en-US" baseline="0" dirty="0" smtClean="0"/>
              <a:t>—although DCYF is working with HCA on several pilots statewide to explore BRS/</a:t>
            </a:r>
            <a:r>
              <a:rPr lang="en-US" baseline="0" dirty="0" err="1" smtClean="0"/>
              <a:t>WISe</a:t>
            </a:r>
            <a:r>
              <a:rPr lang="en-US" baseline="0" dirty="0" smtClean="0"/>
              <a:t> collaboration</a:t>
            </a:r>
          </a:p>
          <a:p>
            <a:r>
              <a:rPr lang="en-US" baseline="0" dirty="0" smtClean="0"/>
              <a:t>CLIP and Eastern, Western, Child Study Treatment Center current process </a:t>
            </a:r>
          </a:p>
          <a:p>
            <a:r>
              <a:rPr lang="en-US" baseline="0" dirty="0" smtClean="0"/>
              <a:t>Voluntary CLIP committees continue to exist, BH-ASO will facilitate CLIP committee in each region </a:t>
            </a:r>
          </a:p>
          <a:p>
            <a:r>
              <a:rPr lang="en-US" baseline="0" dirty="0" smtClean="0"/>
              <a:t>Designated Crisis Responders (DCRs), formerly known as DMHPs,  control involuntary treatment process for SUD and Mental Health </a:t>
            </a:r>
          </a:p>
          <a:p>
            <a:endParaRPr lang="en-US" dirty="0"/>
          </a:p>
        </p:txBody>
      </p:sp>
      <p:sp>
        <p:nvSpPr>
          <p:cNvPr id="4" name="Slide Number Placeholder 3"/>
          <p:cNvSpPr>
            <a:spLocks noGrp="1"/>
          </p:cNvSpPr>
          <p:nvPr>
            <p:ph type="sldNum" sz="quarter" idx="10"/>
          </p:nvPr>
        </p:nvSpPr>
        <p:spPr/>
        <p:txBody>
          <a:bodyPr/>
          <a:lstStyle/>
          <a:p>
            <a:pPr>
              <a:defRPr/>
            </a:pPr>
            <a:fld id="{6C5EFBC1-1C30-403C-97FD-175262356BB3}" type="slidenum">
              <a:rPr lang="en-US" altLang="en-US" smtClean="0"/>
              <a:pPr>
                <a:defRPr/>
              </a:pPr>
              <a:t>10</a:t>
            </a:fld>
            <a:endParaRPr lang="en-US" altLang="en-US"/>
          </a:p>
        </p:txBody>
      </p:sp>
    </p:spTree>
    <p:extLst>
      <p:ext uri="{BB962C8B-B14F-4D97-AF65-F5344CB8AC3E}">
        <p14:creationId xmlns:p14="http://schemas.microsoft.com/office/powerpoint/2010/main" val="237048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H="1">
            <a:off x="4191000" y="5334000"/>
            <a:ext cx="44958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txBox="1">
            <a:spLocks/>
          </p:cNvSpPr>
          <p:nvPr userDrawn="1"/>
        </p:nvSpPr>
        <p:spPr>
          <a:xfrm>
            <a:off x="4098925" y="5345113"/>
            <a:ext cx="2133600" cy="238125"/>
          </a:xfrm>
          <a:prstGeom prst="rect">
            <a:avLst/>
          </a:prstGeom>
        </p:spPr>
        <p:txBody>
          <a:bodyPr anchor="ctr"/>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08E35B68-A2EE-4F3A-BF2A-422B0D06265F}" type="datetimeFigureOut">
              <a:rPr lang="en-US" smtClean="0">
                <a:solidFill>
                  <a:schemeClr val="accent2"/>
                </a:solidFill>
              </a:rPr>
              <a:pPr algn="l" fontAlgn="auto">
                <a:spcBef>
                  <a:spcPts val="0"/>
                </a:spcBef>
                <a:spcAft>
                  <a:spcPts val="0"/>
                </a:spcAft>
                <a:defRPr/>
              </a:pPr>
              <a:t>10/4/2018</a:t>
            </a:fld>
            <a:endParaRPr lang="en-US" dirty="0">
              <a:solidFill>
                <a:schemeClr val="accent2"/>
              </a:solidFill>
              <a:latin typeface="Arial"/>
              <a:cs typeface="Arial"/>
            </a:endParaRPr>
          </a:p>
        </p:txBody>
      </p:sp>
      <p:sp>
        <p:nvSpPr>
          <p:cNvPr id="2" name="Title 1"/>
          <p:cNvSpPr>
            <a:spLocks noGrp="1"/>
          </p:cNvSpPr>
          <p:nvPr>
            <p:ph type="ctrTitle"/>
          </p:nvPr>
        </p:nvSpPr>
        <p:spPr>
          <a:xfrm>
            <a:off x="4089850" y="2934135"/>
            <a:ext cx="4825550" cy="881653"/>
          </a:xfrm>
          <a:prstGeom prst="rect">
            <a:avLst/>
          </a:prstGeom>
          <a:ln>
            <a:noFill/>
          </a:ln>
        </p:spPr>
        <p:txBody>
          <a:bodyPr/>
          <a:lstStyle>
            <a:lvl1pPr algn="l">
              <a:defRPr sz="3200" b="0" i="0">
                <a:ln>
                  <a:noFill/>
                </a:ln>
                <a:solidFill>
                  <a:schemeClr val="accent3"/>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89850" y="4114800"/>
            <a:ext cx="4648200" cy="381920"/>
          </a:xfrm>
          <a:prstGeom prst="rect">
            <a:avLst/>
          </a:prstGeom>
        </p:spPr>
        <p:txBody>
          <a:bodyPr/>
          <a:lstStyle>
            <a:lvl1pPr marL="0" indent="0" algn="l">
              <a:buNone/>
              <a:defRPr sz="2000" i="1">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3838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381000" y="6324600"/>
            <a:ext cx="2133600" cy="238125"/>
          </a:xfrm>
          <a:prstGeom prst="rect">
            <a:avLst/>
          </a:prstGeom>
        </p:spPr>
        <p:txBody>
          <a:bodyPr anchor="ctr"/>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08E35B68-A2EE-4F3A-BF2A-422B0D06265F}" type="datetimeFigureOut">
              <a:rPr lang="en-US" b="1" smtClean="0">
                <a:latin typeface="+mn-lt"/>
              </a:rPr>
              <a:pPr algn="l" fontAlgn="auto">
                <a:spcBef>
                  <a:spcPts val="0"/>
                </a:spcBef>
                <a:spcAft>
                  <a:spcPts val="0"/>
                </a:spcAft>
                <a:defRPr/>
              </a:pPr>
              <a:t>10/4/2018</a:t>
            </a:fld>
            <a:endParaRPr lang="en-US" b="1" dirty="0">
              <a:latin typeface="+mn-lt"/>
              <a:cs typeface="Arial"/>
            </a:endParaRPr>
          </a:p>
        </p:txBody>
      </p:sp>
      <p:sp>
        <p:nvSpPr>
          <p:cNvPr id="3" name="Content Placeholder 2"/>
          <p:cNvSpPr>
            <a:spLocks noGrp="1"/>
          </p:cNvSpPr>
          <p:nvPr>
            <p:ph idx="1"/>
          </p:nvPr>
        </p:nvSpPr>
        <p:spPr>
          <a:xfrm>
            <a:off x="381000" y="1676401"/>
            <a:ext cx="84582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381000" y="404091"/>
            <a:ext cx="5715000" cy="609599"/>
          </a:xfrm>
          <a:prstGeom prst="rect">
            <a:avLst/>
          </a:prstGeom>
        </p:spPr>
        <p:txBody>
          <a:bodyPr vert="horz"/>
          <a:lstStyle>
            <a:lvl1pPr algn="l">
              <a:defRPr sz="4000">
                <a:solidFill>
                  <a:srgbClr val="AAC81E"/>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6705600" y="6324600"/>
            <a:ext cx="2133600" cy="238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latin typeface="Arial" panose="020B0604020202020204" pitchFamily="34" charset="0"/>
              </a:defRPr>
            </a:lvl1pPr>
          </a:lstStyle>
          <a:p>
            <a:pPr>
              <a:defRPr/>
            </a:pPr>
            <a:fld id="{C196F184-DB71-44B2-8D46-4810B750C890}" type="slidenum">
              <a:rPr lang="en-US" altLang="en-US"/>
              <a:pPr>
                <a:defRPr/>
              </a:pPr>
              <a:t>‹#›</a:t>
            </a:fld>
            <a:endParaRPr lang="en-US" altLang="en-US"/>
          </a:p>
        </p:txBody>
      </p:sp>
    </p:spTree>
    <p:extLst>
      <p:ext uri="{BB962C8B-B14F-4D97-AF65-F5344CB8AC3E}">
        <p14:creationId xmlns:p14="http://schemas.microsoft.com/office/powerpoint/2010/main" val="335913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a:xfrm>
            <a:off x="381000" y="6324600"/>
            <a:ext cx="2133600" cy="238125"/>
          </a:xfrm>
          <a:prstGeom prst="rect">
            <a:avLst/>
          </a:prstGeom>
        </p:spPr>
        <p:txBody>
          <a:bodyPr anchor="ctr"/>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08E35B68-A2EE-4F3A-BF2A-422B0D06265F}" type="datetimeFigureOut">
              <a:rPr lang="en-US" b="1" smtClean="0">
                <a:latin typeface="+mn-lt"/>
              </a:rPr>
              <a:pPr algn="l" fontAlgn="auto">
                <a:spcBef>
                  <a:spcPts val="0"/>
                </a:spcBef>
                <a:spcAft>
                  <a:spcPts val="0"/>
                </a:spcAft>
                <a:defRPr/>
              </a:pPr>
              <a:t>10/4/2018</a:t>
            </a:fld>
            <a:endParaRPr lang="en-US" b="1" dirty="0">
              <a:latin typeface="+mn-lt"/>
              <a:cs typeface="Arial"/>
            </a:endParaRPr>
          </a:p>
        </p:txBody>
      </p:sp>
      <p:sp>
        <p:nvSpPr>
          <p:cNvPr id="3" name="Content Placeholder 2"/>
          <p:cNvSpPr>
            <a:spLocks noGrp="1"/>
          </p:cNvSpPr>
          <p:nvPr>
            <p:ph idx="1"/>
          </p:nvPr>
        </p:nvSpPr>
        <p:spPr>
          <a:xfrm>
            <a:off x="381000" y="1676401"/>
            <a:ext cx="8458200" cy="4571999"/>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381000" y="404091"/>
            <a:ext cx="5715000" cy="609599"/>
          </a:xfrm>
          <a:prstGeom prst="rect">
            <a:avLst/>
          </a:prstGeom>
        </p:spPr>
        <p:txBody>
          <a:bodyPr vert="horz"/>
          <a:lstStyle>
            <a:lvl1pPr algn="l">
              <a:defRPr sz="4000">
                <a:solidFill>
                  <a:srgbClr val="AAC81E"/>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6705600" y="6324600"/>
            <a:ext cx="2133600" cy="238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latin typeface="Arial" panose="020B0604020202020204" pitchFamily="34" charset="0"/>
              </a:defRPr>
            </a:lvl1pPr>
          </a:lstStyle>
          <a:p>
            <a:pPr>
              <a:defRPr/>
            </a:pPr>
            <a:fld id="{30E2F6FA-82DD-4354-9CE4-518B95F4660E}" type="slidenum">
              <a:rPr lang="en-US" altLang="en-US"/>
              <a:pPr>
                <a:defRPr/>
              </a:pPr>
              <a:t>‹#›</a:t>
            </a:fld>
            <a:endParaRPr lang="en-US" altLang="en-US"/>
          </a:p>
        </p:txBody>
      </p:sp>
    </p:spTree>
    <p:extLst>
      <p:ext uri="{BB962C8B-B14F-4D97-AF65-F5344CB8AC3E}">
        <p14:creationId xmlns:p14="http://schemas.microsoft.com/office/powerpoint/2010/main" val="20394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5"/>
          <p:cNvSpPr txBox="1">
            <a:spLocks/>
          </p:cNvSpPr>
          <p:nvPr userDrawn="1"/>
        </p:nvSpPr>
        <p:spPr>
          <a:xfrm>
            <a:off x="381000" y="6324600"/>
            <a:ext cx="2133600" cy="238125"/>
          </a:xfrm>
          <a:prstGeom prst="rect">
            <a:avLst/>
          </a:prstGeom>
        </p:spPr>
        <p:txBody>
          <a:bodyPr anchor="ctr"/>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08E35B68-A2EE-4F3A-BF2A-422B0D06265F}" type="datetimeFigureOut">
              <a:rPr lang="en-US" b="1" smtClean="0">
                <a:latin typeface="+mn-lt"/>
              </a:rPr>
              <a:pPr algn="l" fontAlgn="auto">
                <a:spcBef>
                  <a:spcPts val="0"/>
                </a:spcBef>
                <a:spcAft>
                  <a:spcPts val="0"/>
                </a:spcAft>
                <a:defRPr/>
              </a:pPr>
              <a:t>10/4/2018</a:t>
            </a:fld>
            <a:endParaRPr lang="en-US" b="1" dirty="0">
              <a:latin typeface="+mn-lt"/>
              <a:cs typeface="Arial"/>
            </a:endParaRP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0"/>
          <p:cNvSpPr>
            <a:spLocks noGrp="1"/>
          </p:cNvSpPr>
          <p:nvPr>
            <p:ph type="title"/>
          </p:nvPr>
        </p:nvSpPr>
        <p:spPr>
          <a:xfrm>
            <a:off x="381000" y="404091"/>
            <a:ext cx="5715000" cy="609599"/>
          </a:xfrm>
          <a:prstGeom prst="rect">
            <a:avLst/>
          </a:prstGeom>
        </p:spPr>
        <p:txBody>
          <a:bodyPr vert="horz"/>
          <a:lstStyle>
            <a:lvl1pPr algn="l">
              <a:defRPr sz="4000">
                <a:solidFill>
                  <a:srgbClr val="AAC81E"/>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a:xfrm>
            <a:off x="6705600" y="6324600"/>
            <a:ext cx="2133600" cy="238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bg1"/>
                </a:solidFill>
                <a:latin typeface="Arial" panose="020B0604020202020204" pitchFamily="34" charset="0"/>
              </a:defRPr>
            </a:lvl1pPr>
          </a:lstStyle>
          <a:p>
            <a:pPr>
              <a:defRPr/>
            </a:pPr>
            <a:fld id="{C534FD26-8F71-4919-A86E-CE000CF796ED}" type="slidenum">
              <a:rPr lang="en-US" altLang="en-US"/>
              <a:pPr>
                <a:defRPr/>
              </a:pPr>
              <a:t>‹#›</a:t>
            </a:fld>
            <a:endParaRPr lang="en-US" altLang="en-US"/>
          </a:p>
        </p:txBody>
      </p:sp>
    </p:spTree>
    <p:extLst>
      <p:ext uri="{BB962C8B-B14F-4D97-AF65-F5344CB8AC3E}">
        <p14:creationId xmlns:p14="http://schemas.microsoft.com/office/powerpoint/2010/main" val="148061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r>
              <a:rPr lang="en-US" smtClean="0">
                <a:solidFill>
                  <a:prstClr val="black">
                    <a:tint val="75000"/>
                  </a:prstClr>
                </a:solidFill>
              </a:rPr>
              <a:t>7/29/2014  </a:t>
            </a:r>
            <a:endParaRPr lang="en-US">
              <a:solidFill>
                <a:prstClr val="black">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3FB1435-826A-4F57-BF45-8FB3B9395F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74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8"/>
          <p:cNvSpPr txBox="1">
            <a:spLocks noChangeArrowheads="1"/>
          </p:cNvSpPr>
          <p:nvPr userDrawn="1"/>
        </p:nvSpPr>
        <p:spPr bwMode="auto">
          <a:xfrm>
            <a:off x="5035550" y="69199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altLang="en-US" smtClean="0">
              <a:cs typeface="Arial" charset="0"/>
            </a:endParaRPr>
          </a:p>
        </p:txBody>
      </p:sp>
      <p:pic>
        <p:nvPicPr>
          <p:cNvPr id="1027" name="Picture 5" descr="LimeGradient_Wave_11in_forppt.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611813"/>
            <a:ext cx="9144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457200"/>
            <a:ext cx="3956004" cy="3848327"/>
          </a:xfrm>
          <a:prstGeom prst="ellipse">
            <a:avLst/>
          </a:prstGeom>
        </p:spPr>
      </p:pic>
      <p:pic>
        <p:nvPicPr>
          <p:cNvPr id="1029" name="Picture 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67200" y="838200"/>
            <a:ext cx="394652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73"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LimeGradient_Wave_11in_forpp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611813"/>
            <a:ext cx="9144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29400" y="381000"/>
            <a:ext cx="19732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HCAMCPrograms@hca.wa.gov"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Julie.Lowery@coordinatedcarehealth.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oordinatedcarehealth.com/coreconnection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coordinatedcarehealth.com/members/foster-care/medicaid-event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FCMT@hca.wa.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mailto:Zia.F.Freeman@coordinatedcarehealth.com" TargetMode="External"/><Relationship Id="rId3" Type="http://schemas.openxmlformats.org/officeDocument/2006/relationships/image" Target="../media/image7.jpeg"/><Relationship Id="rId7" Type="http://schemas.openxmlformats.org/officeDocument/2006/relationships/hyperlink" Target="mailto:Kathleen.D.Page@coordinatedcarehealth.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Heather.R.Perry@coordinatedcarehealth.com" TargetMode="External"/><Relationship Id="rId5" Type="http://schemas.openxmlformats.org/officeDocument/2006/relationships/hyperlink" Target="mailto:Lindsey.C.Greene@coordinatedcarehealth.com" TargetMode="External"/><Relationship Id="rId4" Type="http://schemas.openxmlformats.org/officeDocument/2006/relationships/hyperlink" Target="mailto:Jennifer.L.Barron@coordinatedcarehealth.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JoCharlton@coordinatedcarehealth.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Julie.M.Lowery@coordinatedcarehealth.com" TargetMode="External"/><Relationship Id="rId4" Type="http://schemas.openxmlformats.org/officeDocument/2006/relationships/hyperlink" Target="mailto:JEstroff@coordinatedcarehealth.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7342188" y="82391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
        <p:nvSpPr>
          <p:cNvPr id="7" name="Title 6"/>
          <p:cNvSpPr>
            <a:spLocks noGrp="1"/>
          </p:cNvSpPr>
          <p:nvPr>
            <p:ph type="ctrTitle"/>
          </p:nvPr>
        </p:nvSpPr>
        <p:spPr>
          <a:xfrm>
            <a:off x="3270250" y="2743200"/>
            <a:ext cx="5492750" cy="1447800"/>
          </a:xfrm>
        </p:spPr>
        <p:txBody>
          <a:bodyPr/>
          <a:lstStyle/>
          <a:p>
            <a:pPr eaLnBrk="1" fontAlgn="auto" hangingPunct="1">
              <a:spcAft>
                <a:spcPts val="0"/>
              </a:spcAft>
              <a:defRPr/>
            </a:pPr>
            <a:r>
              <a:rPr lang="en-US" dirty="0" smtClean="0"/>
              <a:t>Integrated Foster Care (IFC)</a:t>
            </a:r>
            <a:br>
              <a:rPr lang="en-US" dirty="0" smtClean="0"/>
            </a:br>
            <a:endParaRPr lang="en-US" dirty="0"/>
          </a:p>
        </p:txBody>
      </p:sp>
      <p:sp>
        <p:nvSpPr>
          <p:cNvPr id="9220" name="Subtitle 7"/>
          <p:cNvSpPr>
            <a:spLocks noGrp="1"/>
          </p:cNvSpPr>
          <p:nvPr>
            <p:ph type="subTitle" idx="1"/>
          </p:nvPr>
        </p:nvSpPr>
        <p:spPr bwMode="auto">
          <a:xfrm>
            <a:off x="3657600" y="3471863"/>
            <a:ext cx="4953000" cy="92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dirty="0" smtClean="0">
                <a:latin typeface="Arial" panose="020B0604020202020204" pitchFamily="34" charset="0"/>
                <a:cs typeface="Arial" panose="020B0604020202020204" pitchFamily="34" charset="0"/>
              </a:rPr>
              <a:t>The Apple Health Foster Care program with HCA, DSHS and Coordinated Care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57200"/>
            <a:ext cx="3956004" cy="3848327"/>
          </a:xfrm>
          <a:prstGeom prst="ellipse">
            <a:avLst/>
          </a:prstGeom>
        </p:spPr>
      </p:pic>
      <p:sp>
        <p:nvSpPr>
          <p:cNvPr id="9222" name="TextBox 1"/>
          <p:cNvSpPr txBox="1">
            <a:spLocks noChangeArrowheads="1"/>
          </p:cNvSpPr>
          <p:nvPr/>
        </p:nvSpPr>
        <p:spPr bwMode="auto">
          <a:xfrm>
            <a:off x="5373688" y="6400800"/>
            <a:ext cx="3770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100">
                <a:solidFill>
                  <a:schemeClr val="bg1"/>
                </a:solidFill>
              </a:rPr>
              <a:t>Created </a:t>
            </a:r>
            <a:r>
              <a:rPr lang="en-US" altLang="en-US" sz="1100" smtClean="0">
                <a:solidFill>
                  <a:schemeClr val="bg1"/>
                </a:solidFill>
              </a:rPr>
              <a:t>10/19/17 </a:t>
            </a:r>
            <a:r>
              <a:rPr lang="en-US" altLang="en-US" sz="1100" dirty="0">
                <a:solidFill>
                  <a:schemeClr val="bg1"/>
                </a:solidFill>
              </a:rPr>
              <a:t>New Overview </a:t>
            </a:r>
            <a:r>
              <a:rPr lang="en-US" altLang="en-US" sz="1100">
                <a:solidFill>
                  <a:schemeClr val="bg1"/>
                </a:solidFill>
              </a:rPr>
              <a:t>Presentation </a:t>
            </a:r>
            <a:r>
              <a:rPr lang="en-US" altLang="en-US" sz="1100" smtClean="0">
                <a:solidFill>
                  <a:schemeClr val="bg1"/>
                </a:solidFill>
              </a:rPr>
              <a:t>vs1 </a:t>
            </a:r>
            <a:r>
              <a:rPr lang="en-US" altLang="en-US" sz="1100" dirty="0" smtClean="0">
                <a:solidFill>
                  <a:schemeClr val="bg1"/>
                </a:solidFill>
              </a:rPr>
              <a:t>IMC NC </a:t>
            </a:r>
            <a:endParaRPr lang="en-US" altLang="en-US" sz="11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219200"/>
            <a:ext cx="8458200" cy="4571999"/>
          </a:xfrm>
        </p:spPr>
        <p:txBody>
          <a:bodyPr/>
          <a:lstStyle/>
          <a:p>
            <a:r>
              <a:rPr lang="en-US" sz="2800" dirty="0"/>
              <a:t>Wraparound with Intensive Services (</a:t>
            </a:r>
            <a:r>
              <a:rPr lang="en-US" sz="2800" dirty="0" err="1"/>
              <a:t>WISe</a:t>
            </a:r>
            <a:r>
              <a:rPr lang="en-US" sz="2800" dirty="0"/>
              <a:t>)</a:t>
            </a:r>
            <a:endParaRPr lang="en-US" dirty="0"/>
          </a:p>
          <a:p>
            <a:r>
              <a:rPr lang="en-US" sz="2800" dirty="0"/>
              <a:t>Program of Assertive Community Treatment (PACT) </a:t>
            </a:r>
            <a:endParaRPr lang="en-US" dirty="0"/>
          </a:p>
          <a:p>
            <a:r>
              <a:rPr lang="en-US" sz="2800" dirty="0"/>
              <a:t>Substance Use Disorder Treatment</a:t>
            </a:r>
            <a:endParaRPr lang="en-US" dirty="0"/>
          </a:p>
          <a:p>
            <a:pPr lvl="1"/>
            <a:r>
              <a:rPr lang="en-US" sz="2000" dirty="0" smtClean="0"/>
              <a:t>Outpatient (OP)</a:t>
            </a:r>
            <a:endParaRPr lang="en-US" sz="2000" dirty="0"/>
          </a:p>
          <a:p>
            <a:pPr lvl="1"/>
            <a:r>
              <a:rPr lang="en-US" sz="2000" dirty="0"/>
              <a:t>Intensive </a:t>
            </a:r>
            <a:r>
              <a:rPr lang="en-US" sz="2000" dirty="0" smtClean="0"/>
              <a:t>Outpatient (IOP)</a:t>
            </a:r>
            <a:endParaRPr lang="en-US" sz="2000" dirty="0"/>
          </a:p>
          <a:p>
            <a:pPr lvl="1"/>
            <a:r>
              <a:rPr lang="en-US" sz="2000" dirty="0"/>
              <a:t>Residential</a:t>
            </a:r>
          </a:p>
          <a:p>
            <a:pPr lvl="1"/>
            <a:r>
              <a:rPr lang="en-US" sz="2000" dirty="0"/>
              <a:t>Detox</a:t>
            </a:r>
          </a:p>
          <a:p>
            <a:pPr lvl="1"/>
            <a:r>
              <a:rPr lang="en-US" sz="2000" dirty="0" smtClean="0"/>
              <a:t>Opioid Substitution Treatment (OST)</a:t>
            </a:r>
            <a:endParaRPr lang="en-US" sz="2000" dirty="0"/>
          </a:p>
          <a:p>
            <a:endParaRPr lang="en-US" dirty="0"/>
          </a:p>
        </p:txBody>
      </p:sp>
      <p:sp>
        <p:nvSpPr>
          <p:cNvPr id="8" name="Title 7"/>
          <p:cNvSpPr>
            <a:spLocks noGrp="1"/>
          </p:cNvSpPr>
          <p:nvPr>
            <p:ph type="title"/>
          </p:nvPr>
        </p:nvSpPr>
        <p:spPr/>
        <p:txBody>
          <a:bodyPr>
            <a:normAutofit fontScale="90000"/>
          </a:bodyPr>
          <a:lstStyle/>
          <a:p>
            <a:r>
              <a:rPr lang="en-US" dirty="0" smtClean="0"/>
              <a:t>Behavioral Health Benefits</a:t>
            </a:r>
            <a:endParaRPr lang="en-US" dirty="0"/>
          </a:p>
        </p:txBody>
      </p:sp>
      <p:sp>
        <p:nvSpPr>
          <p:cNvPr id="7" name="Slide Number Placeholder 6"/>
          <p:cNvSpPr>
            <a:spLocks noGrp="1"/>
          </p:cNvSpPr>
          <p:nvPr>
            <p:ph type="sldNum" sz="quarter" idx="10"/>
          </p:nvPr>
        </p:nvSpPr>
        <p:spPr/>
        <p:txBody>
          <a:bodyPr/>
          <a:lstStyle/>
          <a:p>
            <a:pPr>
              <a:defRPr/>
            </a:pPr>
            <a:fld id="{C534FD26-8F71-4919-A86E-CE000CF796ED}" type="slidenum">
              <a:rPr lang="en-US" altLang="en-US" smtClean="0"/>
              <a:pPr>
                <a:defRPr/>
              </a:pPr>
              <a:t>10</a:t>
            </a:fld>
            <a:endParaRPr lang="en-US" altLang="en-US"/>
          </a:p>
        </p:txBody>
      </p:sp>
    </p:spTree>
    <p:extLst>
      <p:ext uri="{BB962C8B-B14F-4D97-AF65-F5344CB8AC3E}">
        <p14:creationId xmlns:p14="http://schemas.microsoft.com/office/powerpoint/2010/main" val="1893673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8878" y="1295400"/>
            <a:ext cx="8458200" cy="4571999"/>
          </a:xfrm>
        </p:spPr>
        <p:txBody>
          <a:bodyPr/>
          <a:lstStyle/>
          <a:p>
            <a:pPr marL="0" indent="0">
              <a:buNone/>
            </a:pPr>
            <a:r>
              <a:rPr lang="en-US" sz="2800" b="1" dirty="0"/>
              <a:t>Behavioral Health-Administrative Services Only (BH-ASO)</a:t>
            </a:r>
            <a:endParaRPr lang="en-US" sz="2800" b="1" dirty="0" smtClean="0"/>
          </a:p>
          <a:p>
            <a:pPr lvl="1"/>
            <a:r>
              <a:rPr lang="en-US" dirty="0" smtClean="0"/>
              <a:t>BH-ASO administers crisis </a:t>
            </a:r>
            <a:r>
              <a:rPr lang="en-US" dirty="0"/>
              <a:t>s</a:t>
            </a:r>
            <a:r>
              <a:rPr lang="en-US" dirty="0" smtClean="0"/>
              <a:t>ervices for ALL residents in its defined service area regardless of payment type</a:t>
            </a:r>
          </a:p>
          <a:p>
            <a:pPr lvl="1"/>
            <a:r>
              <a:rPr lang="en-US" dirty="0" smtClean="0"/>
              <a:t>Coordinated Care contracts with the BH-ASO to administer crisis services on behalf of our members</a:t>
            </a:r>
          </a:p>
          <a:p>
            <a:pPr lvl="1"/>
            <a:r>
              <a:rPr lang="en-US" dirty="0" smtClean="0"/>
              <a:t>9 regional </a:t>
            </a:r>
            <a:r>
              <a:rPr lang="en-US" dirty="0"/>
              <a:t>c</a:t>
            </a:r>
            <a:r>
              <a:rPr lang="en-US" dirty="0" smtClean="0"/>
              <a:t>risis </a:t>
            </a:r>
            <a:r>
              <a:rPr lang="en-US" dirty="0"/>
              <a:t>l</a:t>
            </a:r>
            <a:r>
              <a:rPr lang="en-US" dirty="0" smtClean="0"/>
              <a:t>ines </a:t>
            </a:r>
          </a:p>
        </p:txBody>
      </p:sp>
      <p:sp>
        <p:nvSpPr>
          <p:cNvPr id="3" name="Title 2"/>
          <p:cNvSpPr>
            <a:spLocks noGrp="1"/>
          </p:cNvSpPr>
          <p:nvPr>
            <p:ph type="title"/>
          </p:nvPr>
        </p:nvSpPr>
        <p:spPr>
          <a:xfrm>
            <a:off x="381000" y="404091"/>
            <a:ext cx="6019800" cy="609599"/>
          </a:xfrm>
        </p:spPr>
        <p:txBody>
          <a:bodyPr>
            <a:normAutofit fontScale="90000"/>
          </a:bodyPr>
          <a:lstStyle/>
          <a:p>
            <a:r>
              <a:rPr lang="en-US" dirty="0" smtClean="0"/>
              <a:t>What about Crisis Services? </a:t>
            </a:r>
            <a:br>
              <a:rPr lang="en-US" dirty="0" smtClean="0"/>
            </a:br>
            <a:endParaRPr lang="en-US" dirty="0"/>
          </a:p>
        </p:txBody>
      </p:sp>
    </p:spTree>
    <p:extLst>
      <p:ext uri="{BB962C8B-B14F-4D97-AF65-F5344CB8AC3E}">
        <p14:creationId xmlns:p14="http://schemas.microsoft.com/office/powerpoint/2010/main" val="785674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355514"/>
              </p:ext>
            </p:extLst>
          </p:nvPr>
        </p:nvGraphicFramePr>
        <p:xfrm>
          <a:off x="381000" y="12192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itle 1"/>
          <p:cNvSpPr>
            <a:spLocks noGrp="1"/>
          </p:cNvSpPr>
          <p:nvPr>
            <p:ph type="title"/>
          </p:nvPr>
        </p:nvSpPr>
        <p:spPr/>
        <p:txBody>
          <a:bodyPr/>
          <a:lstStyle/>
          <a:p>
            <a:r>
              <a:rPr lang="en-US" altLang="en-US" sz="3600" dirty="0" smtClean="0">
                <a:latin typeface="+mn-lt"/>
                <a:cs typeface="Lucida Sans" panose="020B0602030504020204" pitchFamily="34" charset="0"/>
              </a:rPr>
              <a:t>BH-ASO Responsibilities</a:t>
            </a:r>
            <a:endParaRPr lang="en-US" altLang="en-US" sz="3600" dirty="0" smtClean="0">
              <a:cs typeface="Lucida Sans" panose="020B0602030504020204" pitchFamily="34" charset="0"/>
            </a:endParaRPr>
          </a:p>
        </p:txBody>
      </p:sp>
    </p:spTree>
    <p:extLst>
      <p:ext uri="{BB962C8B-B14F-4D97-AF65-F5344CB8AC3E}">
        <p14:creationId xmlns:p14="http://schemas.microsoft.com/office/powerpoint/2010/main" val="351112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58200" cy="4571999"/>
          </a:xfrm>
        </p:spPr>
        <p:txBody>
          <a:bodyPr>
            <a:normAutofit/>
          </a:bodyPr>
          <a:lstStyle/>
          <a:p>
            <a:r>
              <a:rPr lang="en-US" dirty="0" smtClean="0"/>
              <a:t>Whole-person health across our System of Care (SOC)</a:t>
            </a:r>
          </a:p>
          <a:p>
            <a:pPr lvl="1"/>
            <a:r>
              <a:rPr lang="en-US" dirty="0" smtClean="0"/>
              <a:t>Integrated physical and behavioral coordination</a:t>
            </a:r>
          </a:p>
          <a:p>
            <a:r>
              <a:rPr lang="en-US" dirty="0" smtClean="0"/>
              <a:t>Trauma-Informed, recovery-focused</a:t>
            </a:r>
          </a:p>
          <a:p>
            <a:r>
              <a:rPr lang="en-US" dirty="0" smtClean="0"/>
              <a:t>Establish a PCP and medical home</a:t>
            </a:r>
          </a:p>
          <a:p>
            <a:r>
              <a:rPr lang="en-US" dirty="0" smtClean="0"/>
              <a:t>Increase access: right care, right time</a:t>
            </a:r>
          </a:p>
          <a:p>
            <a:pPr lvl="1"/>
            <a:r>
              <a:rPr lang="en-US" dirty="0" err="1" smtClean="0"/>
              <a:t>WISe</a:t>
            </a:r>
            <a:r>
              <a:rPr lang="en-US" dirty="0" smtClean="0"/>
              <a:t>, behavioral, preventive and specialist</a:t>
            </a:r>
          </a:p>
          <a:p>
            <a:pPr lvl="1"/>
            <a:r>
              <a:rPr lang="en-US" dirty="0"/>
              <a:t>B</a:t>
            </a:r>
            <a:r>
              <a:rPr lang="en-US" dirty="0" smtClean="0"/>
              <a:t>est practices and EBPs</a:t>
            </a:r>
          </a:p>
          <a:p>
            <a:endParaRPr lang="en-US" dirty="0"/>
          </a:p>
        </p:txBody>
      </p:sp>
      <p:sp>
        <p:nvSpPr>
          <p:cNvPr id="3" name="Title 2"/>
          <p:cNvSpPr>
            <a:spLocks noGrp="1"/>
          </p:cNvSpPr>
          <p:nvPr>
            <p:ph type="title"/>
          </p:nvPr>
        </p:nvSpPr>
        <p:spPr/>
        <p:txBody>
          <a:bodyPr>
            <a:normAutofit fontScale="90000"/>
          </a:bodyPr>
          <a:lstStyle/>
          <a:p>
            <a:r>
              <a:rPr lang="en-US" dirty="0" smtClean="0"/>
              <a:t>AHCC Program Objectives</a:t>
            </a:r>
            <a:endParaRPr lang="en-US" dirty="0"/>
          </a:p>
        </p:txBody>
      </p:sp>
      <p:sp>
        <p:nvSpPr>
          <p:cNvPr id="4" name="Slide Number Placeholder 3"/>
          <p:cNvSpPr>
            <a:spLocks noGrp="1"/>
          </p:cNvSpPr>
          <p:nvPr>
            <p:ph type="sldNum" sz="quarter" idx="10"/>
          </p:nvPr>
        </p:nvSpPr>
        <p:spPr/>
        <p:txBody>
          <a:bodyPr/>
          <a:lstStyle/>
          <a:p>
            <a:fld id="{30E2F6FA-82DD-4354-9CE4-518B95F4660E}" type="slidenum">
              <a:rPr lang="en-US" altLang="en-US" smtClean="0"/>
              <a:pPr/>
              <a:t>13</a:t>
            </a:fld>
            <a:endParaRPr lang="en-US" altLang="en-US"/>
          </a:p>
        </p:txBody>
      </p:sp>
    </p:spTree>
    <p:extLst>
      <p:ext uri="{BB962C8B-B14F-4D97-AF65-F5344CB8AC3E}">
        <p14:creationId xmlns:p14="http://schemas.microsoft.com/office/powerpoint/2010/main" val="1775268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219200"/>
            <a:ext cx="8458200" cy="4571999"/>
          </a:xfrm>
        </p:spPr>
        <p:txBody>
          <a:bodyPr>
            <a:normAutofit fontScale="85000" lnSpcReduction="10000"/>
          </a:bodyPr>
          <a:lstStyle/>
          <a:p>
            <a:pPr lvl="0">
              <a:spcBef>
                <a:spcPts val="600"/>
              </a:spcBef>
              <a:spcAft>
                <a:spcPts val="600"/>
              </a:spcAft>
            </a:pPr>
            <a:r>
              <a:rPr lang="en-US" dirty="0" smtClean="0"/>
              <a:t>Supporting </a:t>
            </a:r>
            <a:r>
              <a:rPr lang="en-US" dirty="0"/>
              <a:t>physical, behavioral health and social services </a:t>
            </a:r>
            <a:r>
              <a:rPr lang="en-US" dirty="0" smtClean="0"/>
              <a:t>with:</a:t>
            </a:r>
            <a:endParaRPr lang="en-US" dirty="0"/>
          </a:p>
          <a:p>
            <a:pPr lvl="1">
              <a:spcBef>
                <a:spcPts val="600"/>
              </a:spcBef>
              <a:spcAft>
                <a:spcPts val="600"/>
              </a:spcAft>
            </a:pPr>
            <a:r>
              <a:rPr lang="en-US" dirty="0"/>
              <a:t>Aligned and integrated care </a:t>
            </a:r>
          </a:p>
          <a:p>
            <a:pPr lvl="1">
              <a:spcBef>
                <a:spcPts val="600"/>
              </a:spcBef>
              <a:spcAft>
                <a:spcPts val="600"/>
              </a:spcAft>
            </a:pPr>
            <a:r>
              <a:rPr lang="en-US" dirty="0"/>
              <a:t>Support/services to meet member‐determined goals</a:t>
            </a:r>
          </a:p>
          <a:p>
            <a:pPr lvl="1">
              <a:spcBef>
                <a:spcPts val="600"/>
              </a:spcBef>
              <a:spcAft>
                <a:spcPts val="600"/>
              </a:spcAft>
            </a:pPr>
            <a:r>
              <a:rPr lang="en-US" dirty="0"/>
              <a:t>Communication and links between the member’s medical home and other </a:t>
            </a:r>
            <a:r>
              <a:rPr lang="en-US" dirty="0" smtClean="0"/>
              <a:t>care/service </a:t>
            </a:r>
            <a:r>
              <a:rPr lang="en-US" dirty="0"/>
              <a:t>needs</a:t>
            </a:r>
          </a:p>
          <a:p>
            <a:pPr lvl="1">
              <a:spcBef>
                <a:spcPts val="600"/>
              </a:spcBef>
              <a:spcAft>
                <a:spcPts val="600"/>
              </a:spcAft>
            </a:pPr>
            <a:r>
              <a:rPr lang="en-US" dirty="0" smtClean="0"/>
              <a:t>Focused on prevention </a:t>
            </a:r>
            <a:endParaRPr lang="en-US" dirty="0"/>
          </a:p>
          <a:p>
            <a:pPr lvl="1">
              <a:lnSpc>
                <a:spcPct val="120000"/>
              </a:lnSpc>
              <a:spcBef>
                <a:spcPts val="600"/>
              </a:spcBef>
              <a:spcAft>
                <a:spcPts val="600"/>
              </a:spcAft>
            </a:pPr>
            <a:r>
              <a:rPr lang="en-US" dirty="0" smtClean="0"/>
              <a:t>Outreach with </a:t>
            </a:r>
            <a:r>
              <a:rPr lang="en-US" dirty="0"/>
              <a:t>providers, members and community partners </a:t>
            </a:r>
            <a:r>
              <a:rPr lang="en-US" dirty="0" smtClean="0"/>
              <a:t>grounded by four </a:t>
            </a:r>
            <a:r>
              <a:rPr lang="en-US" dirty="0"/>
              <a:t>core values of our System of </a:t>
            </a:r>
            <a:r>
              <a:rPr lang="en-US" dirty="0" smtClean="0"/>
              <a:t>Care</a:t>
            </a:r>
            <a:endParaRPr lang="en-US" dirty="0"/>
          </a:p>
        </p:txBody>
      </p:sp>
      <p:sp>
        <p:nvSpPr>
          <p:cNvPr id="8" name="Title 7"/>
          <p:cNvSpPr>
            <a:spLocks noGrp="1"/>
          </p:cNvSpPr>
          <p:nvPr>
            <p:ph type="title"/>
          </p:nvPr>
        </p:nvSpPr>
        <p:spPr/>
        <p:txBody>
          <a:bodyPr>
            <a:normAutofit fontScale="90000"/>
          </a:bodyPr>
          <a:lstStyle/>
          <a:p>
            <a:r>
              <a:rPr lang="en-US" dirty="0" smtClean="0"/>
              <a:t>Whole-Person Healthcare</a:t>
            </a:r>
            <a:endParaRPr lang="en-US" dirty="0"/>
          </a:p>
        </p:txBody>
      </p:sp>
      <p:sp>
        <p:nvSpPr>
          <p:cNvPr id="7" name="Slide Number Placeholder 6"/>
          <p:cNvSpPr>
            <a:spLocks noGrp="1"/>
          </p:cNvSpPr>
          <p:nvPr>
            <p:ph type="sldNum" sz="quarter" idx="10"/>
          </p:nvPr>
        </p:nvSpPr>
        <p:spPr/>
        <p:txBody>
          <a:bodyPr/>
          <a:lstStyle/>
          <a:p>
            <a:pPr>
              <a:defRPr/>
            </a:pPr>
            <a:fld id="{C534FD26-8F71-4919-A86E-CE000CF796ED}" type="slidenum">
              <a:rPr lang="en-US" altLang="en-US" smtClean="0"/>
              <a:pPr>
                <a:defRPr/>
              </a:pPr>
              <a:t>14</a:t>
            </a:fld>
            <a:endParaRPr lang="en-US" altLang="en-US"/>
          </a:p>
        </p:txBody>
      </p:sp>
    </p:spTree>
    <p:extLst>
      <p:ext uri="{BB962C8B-B14F-4D97-AF65-F5344CB8AC3E}">
        <p14:creationId xmlns:p14="http://schemas.microsoft.com/office/powerpoint/2010/main" val="1398837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875500" y="57615"/>
            <a:ext cx="5753900" cy="5733585"/>
          </a:xfrm>
          <a:prstGeom prst="rect">
            <a:avLst/>
          </a:prstGeom>
          <a:noFill/>
          <a:ln>
            <a:noFill/>
          </a:ln>
        </p:spPr>
      </p:pic>
    </p:spTree>
    <p:extLst>
      <p:ext uri="{BB962C8B-B14F-4D97-AF65-F5344CB8AC3E}">
        <p14:creationId xmlns:p14="http://schemas.microsoft.com/office/powerpoint/2010/main" val="2063335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00274" y="1633639"/>
            <a:ext cx="6343650" cy="2571749"/>
          </a:xfrm>
        </p:spPr>
        <p:txBody>
          <a:bodyPr/>
          <a:lstStyle/>
          <a:p>
            <a:pPr marL="0" indent="0">
              <a:buNone/>
            </a:pPr>
            <a:endParaRPr lang="en-US" dirty="0" smtClean="0"/>
          </a:p>
          <a:p>
            <a:endParaRPr lang="en-US" dirty="0"/>
          </a:p>
        </p:txBody>
      </p:sp>
      <p:sp>
        <p:nvSpPr>
          <p:cNvPr id="4" name="Title 3"/>
          <p:cNvSpPr>
            <a:spLocks noGrp="1"/>
          </p:cNvSpPr>
          <p:nvPr>
            <p:ph type="title"/>
          </p:nvPr>
        </p:nvSpPr>
        <p:spPr/>
        <p:txBody>
          <a:bodyPr/>
          <a:lstStyle/>
          <a:p>
            <a:r>
              <a:rPr lang="en-US" dirty="0" smtClean="0"/>
              <a:t>SOC Core Values</a:t>
            </a:r>
            <a:endParaRPr lang="en-US" dirty="0"/>
          </a:p>
        </p:txBody>
      </p:sp>
      <p:sp>
        <p:nvSpPr>
          <p:cNvPr id="3" name="Rectangle 2"/>
          <p:cNvSpPr/>
          <p:nvPr/>
        </p:nvSpPr>
        <p:spPr>
          <a:xfrm>
            <a:off x="1524000" y="1397000"/>
            <a:ext cx="6096000" cy="4064000"/>
          </a:xfrm>
          <a:prstGeom prst="rect">
            <a:avLst/>
          </a:prstGeom>
        </p:spPr>
        <p:txBody>
          <a:bodyPr/>
          <a:lstStyle/>
          <a:p>
            <a:pPr lvl="0">
              <a:buChar char="•"/>
            </a:pPr>
            <a:endParaRPr lang="en-US"/>
          </a:p>
          <a:p>
            <a:pPr lvl="0">
              <a:buChar char="•"/>
            </a:pPr>
            <a:endParaRPr lang="en-US"/>
          </a:p>
          <a:p>
            <a:pPr lvl="0">
              <a:buChar char="•"/>
            </a:pPr>
            <a:endParaRPr lang="en-US"/>
          </a:p>
        </p:txBody>
      </p:sp>
      <p:graphicFrame>
        <p:nvGraphicFramePr>
          <p:cNvPr id="6" name="Diagram 5"/>
          <p:cNvGraphicFramePr/>
          <p:nvPr>
            <p:extLst>
              <p:ext uri="{D42A27DB-BD31-4B8C-83A1-F6EECF244321}">
                <p14:modId xmlns:p14="http://schemas.microsoft.com/office/powerpoint/2010/main" val="3275165133"/>
              </p:ext>
            </p:extLst>
          </p:nvPr>
        </p:nvGraphicFramePr>
        <p:xfrm>
          <a:off x="381000" y="1143000"/>
          <a:ext cx="8305799"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2293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88280637"/>
              </p:ext>
            </p:extLst>
          </p:nvPr>
        </p:nvGraphicFramePr>
        <p:xfrm>
          <a:off x="381000" y="12192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Title 2"/>
          <p:cNvSpPr>
            <a:spLocks noGrp="1"/>
          </p:cNvSpPr>
          <p:nvPr>
            <p:ph type="title"/>
          </p:nvPr>
        </p:nvSpPr>
        <p:spPr/>
        <p:txBody>
          <a:bodyPr>
            <a:normAutofit fontScale="90000"/>
          </a:bodyPr>
          <a:lstStyle/>
          <a:p>
            <a:r>
              <a:rPr lang="en-US" altLang="en-US" dirty="0" smtClean="0"/>
              <a:t>Our Goal: Make it easier </a:t>
            </a:r>
          </a:p>
        </p:txBody>
      </p:sp>
      <p:sp>
        <p:nvSpPr>
          <p:cNvPr id="23556" name="Slide Number Placeholder 1"/>
          <p:cNvSpPr>
            <a:spLocks noGrp="1"/>
          </p:cNvSpPr>
          <p:nvPr>
            <p:ph type="sldNum" sz="quarter" idx="10"/>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078C88-0223-40FB-A526-B001C6C0CDD2}" type="slidenum">
              <a:rPr lang="en-US" altLang="en-US" smtClean="0">
                <a:solidFill>
                  <a:schemeClr val="bg1"/>
                </a:solidFill>
                <a:latin typeface="+mn-lt"/>
              </a:rPr>
              <a:pPr/>
              <a:t>17</a:t>
            </a:fld>
            <a:endParaRPr lang="en-US" altLang="en-US"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715430"/>
            <a:ext cx="8458200" cy="4571999"/>
          </a:xfrm>
        </p:spPr>
        <p:txBody>
          <a:bodyPr/>
          <a:lstStyle/>
          <a:p>
            <a:pPr marL="0" indent="0">
              <a:buNone/>
            </a:pPr>
            <a:r>
              <a:rPr lang="en-US" sz="2800" b="1" dirty="0"/>
              <a:t>Care </a:t>
            </a:r>
            <a:r>
              <a:rPr lang="en-US" sz="2800" b="1" dirty="0" smtClean="0"/>
              <a:t>Coordination &amp; Management </a:t>
            </a:r>
            <a:endParaRPr lang="en-US" sz="2800" b="1" dirty="0"/>
          </a:p>
          <a:p>
            <a:r>
              <a:rPr lang="en-US" sz="2800" dirty="0" smtClean="0"/>
              <a:t>Traffic </a:t>
            </a:r>
            <a:r>
              <a:rPr lang="en-US" sz="2800" dirty="0"/>
              <a:t>c</a:t>
            </a:r>
            <a:r>
              <a:rPr lang="en-US" sz="2800" dirty="0" smtClean="0"/>
              <a:t>ontrol in the System of Care</a:t>
            </a:r>
          </a:p>
          <a:p>
            <a:pPr lvl="1"/>
            <a:r>
              <a:rPr lang="en-US" sz="2400" dirty="0" smtClean="0"/>
              <a:t>Data to inform risks, care gaps, under or over utilization</a:t>
            </a:r>
          </a:p>
          <a:p>
            <a:r>
              <a:rPr lang="en-US" sz="2800" dirty="0" smtClean="0"/>
              <a:t>Blended </a:t>
            </a:r>
            <a:r>
              <a:rPr lang="en-US" sz="2800" dirty="0"/>
              <a:t>disciplines, </a:t>
            </a:r>
            <a:r>
              <a:rPr lang="en-US" sz="2800" dirty="0" smtClean="0"/>
              <a:t>include reps </a:t>
            </a:r>
            <a:r>
              <a:rPr lang="en-US" sz="2800" dirty="0"/>
              <a:t>from member’s System of Care:</a:t>
            </a:r>
          </a:p>
          <a:p>
            <a:pPr lvl="1"/>
            <a:r>
              <a:rPr lang="en-US" sz="2400" dirty="0"/>
              <a:t>C</a:t>
            </a:r>
            <a:r>
              <a:rPr lang="en-US" sz="2400" dirty="0" smtClean="0"/>
              <a:t>ommunity‐based </a:t>
            </a:r>
            <a:r>
              <a:rPr lang="en-US" sz="2400" dirty="0"/>
              <a:t>partner organizations and allied agencies</a:t>
            </a:r>
          </a:p>
          <a:p>
            <a:r>
              <a:rPr lang="en-US" sz="2800" dirty="0" smtClean="0"/>
              <a:t>Monitor </a:t>
            </a:r>
            <a:r>
              <a:rPr lang="en-US" sz="2800" dirty="0"/>
              <a:t>daily reports from </a:t>
            </a:r>
            <a:r>
              <a:rPr lang="en-US" sz="2800" dirty="0" smtClean="0"/>
              <a:t>after-hours </a:t>
            </a:r>
            <a:r>
              <a:rPr lang="en-US" sz="2800" dirty="0"/>
              <a:t>calls transferred to </a:t>
            </a:r>
            <a:r>
              <a:rPr lang="en-US" sz="2800" dirty="0" smtClean="0"/>
              <a:t>Regional Crisis/ASO line</a:t>
            </a:r>
            <a:endParaRPr lang="en-US" dirty="0"/>
          </a:p>
        </p:txBody>
      </p:sp>
      <p:sp>
        <p:nvSpPr>
          <p:cNvPr id="8" name="Title 7"/>
          <p:cNvSpPr>
            <a:spLocks noGrp="1"/>
          </p:cNvSpPr>
          <p:nvPr>
            <p:ph type="title"/>
          </p:nvPr>
        </p:nvSpPr>
        <p:spPr>
          <a:xfrm>
            <a:off x="381000" y="404091"/>
            <a:ext cx="6096000" cy="609599"/>
          </a:xfrm>
        </p:spPr>
        <p:txBody>
          <a:bodyPr>
            <a:normAutofit fontScale="90000"/>
          </a:bodyPr>
          <a:lstStyle/>
          <a:p>
            <a:r>
              <a:rPr lang="en-US" dirty="0"/>
              <a:t>Integrated Care Coordination (ICC) </a:t>
            </a:r>
            <a:r>
              <a:rPr lang="en-US" dirty="0" smtClean="0"/>
              <a:t>Teams:</a:t>
            </a:r>
            <a:endParaRPr lang="en-US" dirty="0"/>
          </a:p>
        </p:txBody>
      </p:sp>
      <p:sp>
        <p:nvSpPr>
          <p:cNvPr id="7" name="Slide Number Placeholder 6"/>
          <p:cNvSpPr>
            <a:spLocks noGrp="1"/>
          </p:cNvSpPr>
          <p:nvPr>
            <p:ph type="sldNum" sz="quarter" idx="10"/>
          </p:nvPr>
        </p:nvSpPr>
        <p:spPr/>
        <p:txBody>
          <a:bodyPr/>
          <a:lstStyle/>
          <a:p>
            <a:pPr>
              <a:defRPr/>
            </a:pPr>
            <a:fld id="{C534FD26-8F71-4919-A86E-CE000CF796ED}" type="slidenum">
              <a:rPr lang="en-US" altLang="en-US" smtClean="0"/>
              <a:pPr>
                <a:defRPr/>
              </a:pPr>
              <a:t>18</a:t>
            </a:fld>
            <a:endParaRPr lang="en-US" altLang="en-US"/>
          </a:p>
        </p:txBody>
      </p:sp>
      <p:sp>
        <p:nvSpPr>
          <p:cNvPr id="5" name="Content Placeholder 1"/>
          <p:cNvSpPr txBox="1">
            <a:spLocks/>
          </p:cNvSpPr>
          <p:nvPr/>
        </p:nvSpPr>
        <p:spPr bwMode="auto">
          <a:xfrm>
            <a:off x="1524000" y="4343399"/>
            <a:ext cx="7086600" cy="16690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accent2"/>
                </a:solidFill>
                <a:latin typeface="Arial"/>
                <a:ea typeface="+mn-ea"/>
                <a:cs typeface="Arial"/>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defRPr/>
            </a:pPr>
            <a:endParaRPr lang="en-US" altLang="en-US" sz="2400" dirty="0" smtClean="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804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295400"/>
            <a:ext cx="8458200" cy="3962400"/>
          </a:xfrm>
        </p:spPr>
        <p:txBody>
          <a:bodyPr/>
          <a:lstStyle/>
          <a:p>
            <a:pPr marL="0" indent="0" eaLnBrk="1" fontAlgn="auto" hangingPunct="1">
              <a:spcAft>
                <a:spcPts val="0"/>
              </a:spcAft>
              <a:buNone/>
              <a:defRPr/>
            </a:pPr>
            <a:r>
              <a:rPr lang="en-US" sz="2800" b="1" dirty="0" smtClean="0">
                <a:solidFill>
                  <a:schemeClr val="bg2">
                    <a:lumMod val="50000"/>
                  </a:schemeClr>
                </a:solidFill>
              </a:rPr>
              <a:t>Contacts:</a:t>
            </a:r>
          </a:p>
          <a:p>
            <a:pPr eaLnBrk="1" fontAlgn="auto" hangingPunct="1">
              <a:spcBef>
                <a:spcPts val="600"/>
              </a:spcBef>
              <a:spcAft>
                <a:spcPts val="600"/>
              </a:spcAft>
              <a:defRPr/>
            </a:pPr>
            <a:r>
              <a:rPr lang="en-US" sz="2800" b="1" dirty="0" smtClean="0">
                <a:solidFill>
                  <a:schemeClr val="bg2">
                    <a:lumMod val="50000"/>
                  </a:schemeClr>
                </a:solidFill>
              </a:rPr>
              <a:t>Health Care Authority (HCA) Contract </a:t>
            </a:r>
            <a:r>
              <a:rPr lang="en-US" sz="2800" b="1" dirty="0">
                <a:solidFill>
                  <a:schemeClr val="bg2">
                    <a:lumMod val="50000"/>
                  </a:schemeClr>
                </a:solidFill>
              </a:rPr>
              <a:t>Manager: </a:t>
            </a:r>
            <a:r>
              <a:rPr lang="en-US" sz="2800" dirty="0">
                <a:solidFill>
                  <a:schemeClr val="bg2">
                    <a:lumMod val="50000"/>
                  </a:schemeClr>
                </a:solidFill>
              </a:rPr>
              <a:t>Sylvia Soto </a:t>
            </a:r>
            <a:r>
              <a:rPr lang="en-US" sz="2800" dirty="0" smtClean="0">
                <a:solidFill>
                  <a:schemeClr val="bg2">
                    <a:lumMod val="50000"/>
                  </a:schemeClr>
                </a:solidFill>
              </a:rPr>
              <a:t> </a:t>
            </a:r>
            <a:r>
              <a:rPr lang="en-US" sz="2800" dirty="0" smtClean="0"/>
              <a:t>(</a:t>
            </a:r>
            <a:r>
              <a:rPr lang="en-US" sz="2800" dirty="0"/>
              <a:t>360) </a:t>
            </a:r>
            <a:r>
              <a:rPr lang="en-US" sz="2800" dirty="0" smtClean="0"/>
              <a:t>725-1517  </a:t>
            </a:r>
            <a:r>
              <a:rPr lang="en-US" sz="2800" dirty="0" smtClean="0">
                <a:solidFill>
                  <a:srgbClr val="FF0000"/>
                </a:solidFill>
                <a:hlinkClick r:id="rId3"/>
              </a:rPr>
              <a:t>HCAMCPrograms@hca.wa.gov</a:t>
            </a:r>
            <a:endParaRPr lang="en-US" sz="2800" dirty="0">
              <a:solidFill>
                <a:srgbClr val="FF0000"/>
              </a:solidFill>
            </a:endParaRPr>
          </a:p>
          <a:p>
            <a:pPr eaLnBrk="1" fontAlgn="auto" hangingPunct="1">
              <a:spcBef>
                <a:spcPts val="600"/>
              </a:spcBef>
              <a:spcAft>
                <a:spcPts val="600"/>
              </a:spcAft>
              <a:defRPr/>
            </a:pPr>
            <a:r>
              <a:rPr lang="en-US" sz="2800" b="1" dirty="0" smtClean="0">
                <a:solidFill>
                  <a:schemeClr val="bg2">
                    <a:lumMod val="50000"/>
                  </a:schemeClr>
                </a:solidFill>
              </a:rPr>
              <a:t>Apple Health Core Connections Manager, Operations: </a:t>
            </a:r>
          </a:p>
          <a:p>
            <a:pPr marL="400050" lvl="1" indent="0" eaLnBrk="1" fontAlgn="auto" hangingPunct="1">
              <a:spcBef>
                <a:spcPts val="600"/>
              </a:spcBef>
              <a:spcAft>
                <a:spcPts val="600"/>
              </a:spcAft>
              <a:buFont typeface="Arial" panose="020B0604020202020204" pitchFamily="34" charset="0"/>
              <a:buNone/>
              <a:defRPr/>
            </a:pPr>
            <a:r>
              <a:rPr lang="en-US" dirty="0" smtClean="0">
                <a:solidFill>
                  <a:schemeClr val="bg2">
                    <a:lumMod val="50000"/>
                  </a:schemeClr>
                </a:solidFill>
              </a:rPr>
              <a:t>Julie Lowery (253) 278-9279 </a:t>
            </a:r>
            <a:r>
              <a:rPr lang="en-US" dirty="0" smtClean="0">
                <a:solidFill>
                  <a:schemeClr val="bg2">
                    <a:lumMod val="50000"/>
                  </a:schemeClr>
                </a:solidFill>
                <a:hlinkClick r:id="rId4"/>
              </a:rPr>
              <a:t>Julie.Lowery</a:t>
            </a:r>
            <a:r>
              <a:rPr lang="en-US" dirty="0" smtClean="0">
                <a:hlinkClick r:id="rId4"/>
              </a:rPr>
              <a:t>@coordinatedcarehealth.com</a:t>
            </a:r>
            <a:endParaRPr lang="en-US" dirty="0" smtClean="0"/>
          </a:p>
          <a:p>
            <a:pPr marL="400050" lvl="1" indent="0" eaLnBrk="1" fontAlgn="auto" hangingPunct="1">
              <a:spcBef>
                <a:spcPts val="600"/>
              </a:spcBef>
              <a:spcAft>
                <a:spcPts val="600"/>
              </a:spcAft>
              <a:buFont typeface="Arial" panose="020B0604020202020204" pitchFamily="34" charset="0"/>
              <a:buNone/>
              <a:defRPr/>
            </a:pPr>
            <a:endParaRPr lang="en-US" dirty="0"/>
          </a:p>
        </p:txBody>
      </p:sp>
      <p:sp>
        <p:nvSpPr>
          <p:cNvPr id="706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E644F8-0EEF-412E-A866-F498E9CEC67A}" type="slidenum">
              <a:rPr lang="en-US" altLang="en-US" smtClean="0">
                <a:solidFill>
                  <a:schemeClr val="bg1"/>
                </a:solidFill>
                <a:latin typeface="Arial" panose="020B0604020202020204" pitchFamily="34" charset="0"/>
              </a:rPr>
              <a:pPr/>
              <a:t>19</a:t>
            </a:fld>
            <a:endParaRPr lang="en-US" altLang="en-US" smtClean="0">
              <a:solidFill>
                <a:schemeClr val="bg1"/>
              </a:solidFill>
              <a:latin typeface="Arial" panose="020B0604020202020204" pitchFamily="34" charset="0"/>
            </a:endParaRPr>
          </a:p>
        </p:txBody>
      </p:sp>
      <p:sp>
        <p:nvSpPr>
          <p:cNvPr id="2" name="Title 1"/>
          <p:cNvSpPr>
            <a:spLocks noGrp="1"/>
          </p:cNvSpPr>
          <p:nvPr>
            <p:ph type="title"/>
          </p:nvPr>
        </p:nvSpPr>
        <p:spPr>
          <a:xfrm>
            <a:off x="381000" y="404091"/>
            <a:ext cx="5715000" cy="609599"/>
          </a:xfrm>
        </p:spPr>
        <p:txBody>
          <a:bodyPr>
            <a:normAutofit/>
          </a:bodyPr>
          <a:lstStyle/>
          <a:p>
            <a:r>
              <a:rPr lang="en-US" sz="3200" dirty="0" smtClean="0"/>
              <a:t>Accountability &amp; Transparency</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00665" y="1447801"/>
            <a:ext cx="8458200" cy="4571999"/>
          </a:xfrm>
        </p:spPr>
        <p:txBody>
          <a:bodyPr/>
          <a:lstStyle/>
          <a:p>
            <a:r>
              <a:rPr lang="en-US" dirty="0"/>
              <a:t>Who is served</a:t>
            </a:r>
          </a:p>
          <a:p>
            <a:r>
              <a:rPr lang="en-US" dirty="0"/>
              <a:t>Program &amp; benefits</a:t>
            </a:r>
          </a:p>
          <a:p>
            <a:r>
              <a:rPr lang="en-US" dirty="0" smtClean="0"/>
              <a:t>What’s </a:t>
            </a:r>
            <a:r>
              <a:rPr lang="en-US" dirty="0"/>
              <a:t>new </a:t>
            </a:r>
            <a:r>
              <a:rPr lang="en-US" dirty="0" smtClean="0"/>
              <a:t>for </a:t>
            </a:r>
            <a:r>
              <a:rPr lang="en-US" dirty="0"/>
              <a:t>AHCC starting Jan 1, </a:t>
            </a:r>
            <a:r>
              <a:rPr lang="en-US" dirty="0" smtClean="0"/>
              <a:t>2019</a:t>
            </a:r>
            <a:endParaRPr lang="en-US" dirty="0"/>
          </a:p>
          <a:p>
            <a:r>
              <a:rPr lang="en-US" dirty="0" smtClean="0"/>
              <a:t>Who and how </a:t>
            </a:r>
            <a:r>
              <a:rPr lang="en-US" dirty="0"/>
              <a:t>to contact </a:t>
            </a:r>
          </a:p>
          <a:p>
            <a:r>
              <a:rPr lang="en-US" dirty="0"/>
              <a:t>Questions </a:t>
            </a:r>
            <a:r>
              <a:rPr lang="en-US" dirty="0">
                <a:solidFill>
                  <a:schemeClr val="accent6"/>
                </a:solidFill>
              </a:rPr>
              <a:t>and</a:t>
            </a:r>
            <a:r>
              <a:rPr lang="en-US" dirty="0"/>
              <a:t> </a:t>
            </a:r>
            <a:r>
              <a:rPr lang="en-US" dirty="0" smtClean="0"/>
              <a:t>answers</a:t>
            </a:r>
            <a:endParaRPr lang="en-US" dirty="0"/>
          </a:p>
        </p:txBody>
      </p:sp>
      <p:sp>
        <p:nvSpPr>
          <p:cNvPr id="6" name="Title 5"/>
          <p:cNvSpPr>
            <a:spLocks noGrp="1"/>
          </p:cNvSpPr>
          <p:nvPr>
            <p:ph type="title"/>
          </p:nvPr>
        </p:nvSpPr>
        <p:spPr>
          <a:xfrm>
            <a:off x="400665" y="152400"/>
            <a:ext cx="5715000" cy="609599"/>
          </a:xfrm>
        </p:spPr>
        <p:txBody>
          <a:bodyPr>
            <a:normAutofit fontScale="90000"/>
          </a:bodyPr>
          <a:lstStyle/>
          <a:p>
            <a:r>
              <a:rPr lang="en-US" dirty="0" smtClean="0"/>
              <a:t>Integrated </a:t>
            </a:r>
            <a:r>
              <a:rPr lang="en-US" dirty="0" smtClean="0"/>
              <a:t>Foster Care</a:t>
            </a:r>
            <a:r>
              <a:rPr lang="en-US" dirty="0" smtClean="0"/>
              <a:t>:</a:t>
            </a:r>
            <a:br>
              <a:rPr lang="en-US" dirty="0" smtClean="0"/>
            </a:br>
            <a:r>
              <a:rPr lang="en-US" b="1" cap="small" dirty="0" smtClean="0"/>
              <a:t>Statewide</a:t>
            </a:r>
            <a:endParaRPr lang="en-US" b="1" cap="small" dirty="0"/>
          </a:p>
        </p:txBody>
      </p:sp>
      <p:sp>
        <p:nvSpPr>
          <p:cNvPr id="7" name="Slide Number Placeholder 6"/>
          <p:cNvSpPr>
            <a:spLocks noGrp="1"/>
          </p:cNvSpPr>
          <p:nvPr>
            <p:ph type="sldNum" sz="quarter" idx="10"/>
          </p:nvPr>
        </p:nvSpPr>
        <p:spPr/>
        <p:txBody>
          <a:bodyPr/>
          <a:lstStyle/>
          <a:p>
            <a:pPr>
              <a:defRPr/>
            </a:pPr>
            <a:fld id="{C534FD26-8F71-4919-A86E-CE000CF796ED}" type="slidenum">
              <a:rPr lang="en-US" altLang="en-US" smtClean="0"/>
              <a:pPr>
                <a:defRPr/>
              </a:pPr>
              <a:t>2</a:t>
            </a:fld>
            <a:endParaRPr lang="en-US" altLang="en-US"/>
          </a:p>
        </p:txBody>
      </p:sp>
    </p:spTree>
    <p:extLst>
      <p:ext uri="{BB962C8B-B14F-4D97-AF65-F5344CB8AC3E}">
        <p14:creationId xmlns:p14="http://schemas.microsoft.com/office/powerpoint/2010/main" val="3136963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bwMode="auto">
          <a:xfrm>
            <a:off x="388938" y="1295400"/>
            <a:ext cx="8534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ts val="600"/>
              </a:spcBef>
              <a:spcAft>
                <a:spcPts val="600"/>
              </a:spcAft>
            </a:pPr>
            <a:r>
              <a:rPr lang="en-US" altLang="en-US" sz="2400" u="sng" dirty="0" smtClean="0">
                <a:latin typeface="Arial" panose="020B0604020202020204" pitchFamily="34" charset="0"/>
                <a:cs typeface="Arial" panose="020B0604020202020204" pitchFamily="34" charset="0"/>
                <a:hlinkClick r:id="rId3"/>
              </a:rPr>
              <a:t>CoordinatedCareHealth.com/</a:t>
            </a:r>
            <a:r>
              <a:rPr lang="en-US" altLang="en-US" sz="2400" u="sng" dirty="0" err="1" smtClean="0">
                <a:latin typeface="Arial" panose="020B0604020202020204" pitchFamily="34" charset="0"/>
                <a:cs typeface="Arial" panose="020B0604020202020204" pitchFamily="34" charset="0"/>
                <a:hlinkClick r:id="rId3"/>
              </a:rPr>
              <a:t>AppleHealthCoreConnections</a:t>
            </a:r>
            <a:endParaRPr lang="en-US" altLang="en-US" sz="2400" dirty="0" smtClean="0">
              <a:latin typeface="Arial" panose="020B0604020202020204" pitchFamily="34" charset="0"/>
              <a:cs typeface="Arial" panose="020B0604020202020204" pitchFamily="34" charset="0"/>
            </a:endParaRPr>
          </a:p>
          <a:p>
            <a:pPr eaLnBrk="1" hangingPunct="1">
              <a:spcBef>
                <a:spcPts val="600"/>
              </a:spcBef>
              <a:spcAft>
                <a:spcPts val="600"/>
              </a:spcAft>
            </a:pPr>
            <a:r>
              <a:rPr lang="en-US" altLang="en-US" sz="2800" dirty="0" smtClean="0">
                <a:solidFill>
                  <a:srgbClr val="6E6E6E"/>
                </a:solidFill>
                <a:latin typeface="Arial" panose="020B0604020202020204" pitchFamily="34" charset="0"/>
                <a:cs typeface="Arial" panose="020B0604020202020204" pitchFamily="34" charset="0"/>
              </a:rPr>
              <a:t>Medicaid Events </a:t>
            </a:r>
            <a:r>
              <a:rPr lang="en-US" altLang="en-US" sz="1600" dirty="0" smtClean="0">
                <a:solidFill>
                  <a:srgbClr val="6E6E6E"/>
                </a:solidFill>
                <a:latin typeface="Arial" panose="020B0604020202020204" pitchFamily="34" charset="0"/>
                <a:cs typeface="Arial" panose="020B0604020202020204" pitchFamily="34" charset="0"/>
              </a:rPr>
              <a:t>(Community meetings, trainings, webinars) </a:t>
            </a:r>
            <a:r>
              <a:rPr lang="en-US" altLang="en-US" sz="2400" dirty="0" smtClean="0">
                <a:solidFill>
                  <a:srgbClr val="6E6E6E"/>
                </a:solidFill>
                <a:latin typeface="Arial" panose="020B0604020202020204" pitchFamily="34" charset="0"/>
                <a:cs typeface="Arial" panose="020B0604020202020204" pitchFamily="34" charset="0"/>
                <a:hlinkClick r:id="rId4"/>
              </a:rPr>
              <a:t>https://www.coordinatedcarehealth.com/members/foster-care/medicaid-events.html</a:t>
            </a:r>
            <a:r>
              <a:rPr lang="en-US" altLang="en-US" sz="2400" dirty="0" smtClean="0">
                <a:solidFill>
                  <a:srgbClr val="6E6E6E"/>
                </a:solidFill>
                <a:latin typeface="Arial" panose="020B0604020202020204" pitchFamily="34" charset="0"/>
                <a:cs typeface="Arial" panose="020B0604020202020204" pitchFamily="34" charset="0"/>
              </a:rPr>
              <a:t> </a:t>
            </a:r>
          </a:p>
          <a:p>
            <a:pPr eaLnBrk="1" hangingPunct="1">
              <a:spcBef>
                <a:spcPts val="600"/>
              </a:spcBef>
              <a:spcAft>
                <a:spcPts val="600"/>
              </a:spcAft>
            </a:pPr>
            <a:r>
              <a:rPr lang="en-US" altLang="en-US" sz="2400" b="1" dirty="0" smtClean="0">
                <a:solidFill>
                  <a:srgbClr val="6E6E6E"/>
                </a:solidFill>
                <a:latin typeface="Arial" panose="020B0604020202020204" pitchFamily="34" charset="0"/>
                <a:cs typeface="Arial" panose="020B0604020202020204" pitchFamily="34" charset="0"/>
              </a:rPr>
              <a:t>AHCC Liaisons </a:t>
            </a:r>
            <a:r>
              <a:rPr lang="en-US" altLang="en-US" sz="2400" dirty="0" smtClean="0">
                <a:solidFill>
                  <a:srgbClr val="6E6E6E"/>
                </a:solidFill>
                <a:latin typeface="Arial" panose="020B0604020202020204" pitchFamily="34" charset="0"/>
                <a:cs typeface="Arial" panose="020B0604020202020204" pitchFamily="34" charset="0"/>
              </a:rPr>
              <a:t>work directly with DSHS staff and help facilitate issue resolution and  training needs.</a:t>
            </a:r>
          </a:p>
          <a:p>
            <a:pPr eaLnBrk="1" hangingPunct="1">
              <a:spcBef>
                <a:spcPts val="600"/>
              </a:spcBef>
              <a:spcAft>
                <a:spcPts val="600"/>
              </a:spcAft>
            </a:pPr>
            <a:r>
              <a:rPr lang="en-US" altLang="en-US" sz="2400" b="1" dirty="0" smtClean="0">
                <a:solidFill>
                  <a:srgbClr val="6E6E6E"/>
                </a:solidFill>
                <a:latin typeface="Arial" panose="020B0604020202020204" pitchFamily="34" charset="0"/>
                <a:cs typeface="Arial" panose="020B0604020202020204" pitchFamily="34" charset="0"/>
              </a:rPr>
              <a:t>AHCC Community Educators </a:t>
            </a:r>
            <a:r>
              <a:rPr lang="en-US" altLang="en-US" sz="2400" dirty="0" smtClean="0">
                <a:solidFill>
                  <a:srgbClr val="6E6E6E"/>
                </a:solidFill>
                <a:latin typeface="Arial" panose="020B0604020202020204" pitchFamily="34" charset="0"/>
                <a:cs typeface="Arial" panose="020B0604020202020204" pitchFamily="34" charset="0"/>
              </a:rPr>
              <a:t>provide ongoing program education and support across the state.</a:t>
            </a:r>
          </a:p>
        </p:txBody>
      </p:sp>
      <p:sp>
        <p:nvSpPr>
          <p:cNvPr id="72707" name="Title 2"/>
          <p:cNvSpPr>
            <a:spLocks noGrp="1"/>
          </p:cNvSpPr>
          <p:nvPr>
            <p:ph type="title"/>
          </p:nvPr>
        </p:nvSpPr>
        <p:spPr bwMode="auto">
          <a:xfrm>
            <a:off x="388938" y="228600"/>
            <a:ext cx="5715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pPr eaLnBrk="1" hangingPunct="1"/>
            <a:r>
              <a:rPr lang="en-US" altLang="en-US" dirty="0" smtClean="0"/>
              <a:t>Keeping You Updated</a:t>
            </a:r>
          </a:p>
        </p:txBody>
      </p:sp>
      <p:sp>
        <p:nvSpPr>
          <p:cNvPr id="7270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FBE90D-89FA-412C-896A-9624FB62C281}" type="slidenum">
              <a:rPr lang="en-US" altLang="en-US" smtClean="0">
                <a:solidFill>
                  <a:schemeClr val="bg1"/>
                </a:solidFill>
                <a:latin typeface="Arial" panose="020B0604020202020204" pitchFamily="34" charset="0"/>
              </a:rPr>
              <a:pPr/>
              <a:t>20</a:t>
            </a:fld>
            <a:endParaRPr lang="en-US" altLang="en-US" smtClean="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bwMode="auto">
          <a:xfrm>
            <a:off x="228600" y="228600"/>
            <a:ext cx="5715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mtClean="0"/>
              <a:t>Need More Information?</a:t>
            </a:r>
          </a:p>
        </p:txBody>
      </p:sp>
      <p:sp>
        <p:nvSpPr>
          <p:cNvPr id="7475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B1FE2BE-8928-4964-AA42-ED8EAF7CB8DA}" type="slidenum">
              <a:rPr lang="en-US" altLang="en-US" smtClean="0">
                <a:solidFill>
                  <a:schemeClr val="bg1"/>
                </a:solidFill>
                <a:latin typeface="Arial" panose="020B0604020202020204" pitchFamily="34" charset="0"/>
              </a:rPr>
              <a:pPr/>
              <a:t>21</a:t>
            </a:fld>
            <a:endParaRPr lang="en-US" altLang="en-US" smtClean="0">
              <a:solidFill>
                <a:schemeClr val="bg1"/>
              </a:solidFill>
              <a:latin typeface="Arial" panose="020B0604020202020204" pitchFamily="34" charset="0"/>
            </a:endParaRPr>
          </a:p>
        </p:txBody>
      </p:sp>
      <p:sp>
        <p:nvSpPr>
          <p:cNvPr id="74756" name="TextBox 1"/>
          <p:cNvSpPr txBox="1">
            <a:spLocks noChangeArrowheads="1"/>
          </p:cNvSpPr>
          <p:nvPr/>
        </p:nvSpPr>
        <p:spPr bwMode="auto">
          <a:xfrm>
            <a:off x="381000" y="1263650"/>
            <a:ext cx="8382000" cy="20621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4400" dirty="0">
                <a:solidFill>
                  <a:srgbClr val="6E6E6E"/>
                </a:solidFill>
                <a:latin typeface="Arial" panose="020B0604020202020204" pitchFamily="34" charset="0"/>
              </a:rPr>
              <a:t>Apple Health </a:t>
            </a:r>
            <a:r>
              <a:rPr lang="en-US" altLang="en-US" sz="4400" dirty="0" smtClean="0">
                <a:solidFill>
                  <a:srgbClr val="6E6E6E"/>
                </a:solidFill>
                <a:latin typeface="Arial" panose="020B0604020202020204" pitchFamily="34" charset="0"/>
              </a:rPr>
              <a:t>Core Connections: </a:t>
            </a:r>
            <a:endParaRPr lang="en-US" altLang="en-US" sz="4400" dirty="0">
              <a:solidFill>
                <a:srgbClr val="6E6E6E"/>
              </a:solidFill>
              <a:latin typeface="Arial" panose="020B0604020202020204" pitchFamily="34" charset="0"/>
            </a:endParaRPr>
          </a:p>
          <a:p>
            <a:pPr algn="ctr"/>
            <a:r>
              <a:rPr lang="en-US" altLang="en-US" sz="6000" b="1" dirty="0">
                <a:latin typeface="Arial" panose="020B0604020202020204" pitchFamily="34" charset="0"/>
              </a:rPr>
              <a:t>1-844-354-9876</a:t>
            </a:r>
          </a:p>
          <a:p>
            <a:pPr algn="ctr"/>
            <a:r>
              <a:rPr lang="en-US" altLang="en-US" sz="2400" b="1" dirty="0">
                <a:solidFill>
                  <a:schemeClr val="accent2"/>
                </a:solidFill>
                <a:latin typeface="Arial" panose="020B0604020202020204" pitchFamily="34" charset="0"/>
              </a:rPr>
              <a:t>S</a:t>
            </a:r>
            <a:r>
              <a:rPr lang="en-US" altLang="en-US" sz="2400" b="1" dirty="0" smtClean="0">
                <a:solidFill>
                  <a:schemeClr val="accent2"/>
                </a:solidFill>
                <a:latin typeface="Arial" panose="020B0604020202020204" pitchFamily="34" charset="0"/>
              </a:rPr>
              <a:t>ave </a:t>
            </a:r>
            <a:r>
              <a:rPr lang="en-US" altLang="en-US" sz="2400" b="1" dirty="0">
                <a:solidFill>
                  <a:schemeClr val="accent2"/>
                </a:solidFill>
                <a:latin typeface="Arial" panose="020B0604020202020204" pitchFamily="34" charset="0"/>
              </a:rPr>
              <a:t>this number in your phone.</a:t>
            </a:r>
          </a:p>
        </p:txBody>
      </p:sp>
      <p:sp>
        <p:nvSpPr>
          <p:cNvPr id="2" name="TextBox 1"/>
          <p:cNvSpPr txBox="1"/>
          <p:nvPr/>
        </p:nvSpPr>
        <p:spPr>
          <a:xfrm>
            <a:off x="533400" y="4287837"/>
            <a:ext cx="8077200" cy="892552"/>
          </a:xfrm>
          <a:prstGeom prst="rect">
            <a:avLst/>
          </a:prstGeom>
          <a:noFill/>
          <a:ln>
            <a:noFill/>
          </a:ln>
        </p:spPr>
        <p:txBody>
          <a:bodyPr>
            <a:spAutoFit/>
          </a:bodyPr>
          <a:lstStyle/>
          <a:p>
            <a:pPr>
              <a:defRPr/>
            </a:pPr>
            <a:r>
              <a:rPr lang="en-US" altLang="en-US" sz="2800" b="1" dirty="0" smtClean="0">
                <a:solidFill>
                  <a:schemeClr val="bg2">
                    <a:lumMod val="50000"/>
                  </a:schemeClr>
                </a:solidFill>
                <a:latin typeface="+mn-lt"/>
                <a:cs typeface="Arial" charset="0"/>
              </a:rPr>
              <a:t>HCA </a:t>
            </a:r>
            <a:r>
              <a:rPr lang="en-US" altLang="en-US" sz="2800" b="1" dirty="0">
                <a:solidFill>
                  <a:schemeClr val="bg2">
                    <a:lumMod val="50000"/>
                  </a:schemeClr>
                </a:solidFill>
                <a:latin typeface="+mn-lt"/>
                <a:cs typeface="Arial" charset="0"/>
              </a:rPr>
              <a:t>Foster Care Medical Team </a:t>
            </a:r>
            <a:r>
              <a:rPr lang="en-US" altLang="en-US" sz="1400" b="1" dirty="0">
                <a:solidFill>
                  <a:schemeClr val="bg2">
                    <a:lumMod val="50000"/>
                  </a:schemeClr>
                </a:solidFill>
                <a:latin typeface="+mn-lt"/>
                <a:cs typeface="Arial" charset="0"/>
              </a:rPr>
              <a:t>(Eligibility and Enrollment) </a:t>
            </a:r>
            <a:r>
              <a:rPr lang="en-US" altLang="en-US" sz="1400" b="1" dirty="0" smtClean="0">
                <a:solidFill>
                  <a:schemeClr val="bg2">
                    <a:lumMod val="50000"/>
                  </a:schemeClr>
                </a:solidFill>
                <a:latin typeface="+mn-lt"/>
                <a:cs typeface="Arial" charset="0"/>
              </a:rPr>
              <a:t>  </a:t>
            </a:r>
            <a:r>
              <a:rPr lang="en-US" altLang="en-US" dirty="0" smtClean="0">
                <a:solidFill>
                  <a:schemeClr val="bg2">
                    <a:lumMod val="50000"/>
                  </a:schemeClr>
                </a:solidFill>
                <a:latin typeface="+mn-lt"/>
                <a:cs typeface="Arial" charset="0"/>
              </a:rPr>
              <a:t>1-800-562-3022</a:t>
            </a:r>
            <a:r>
              <a:rPr lang="en-US" altLang="en-US" dirty="0">
                <a:solidFill>
                  <a:schemeClr val="bg2">
                    <a:lumMod val="50000"/>
                  </a:schemeClr>
                </a:solidFill>
                <a:latin typeface="+mn-lt"/>
                <a:cs typeface="Arial" charset="0"/>
              </a:rPr>
              <a:t> ext. 15480 </a:t>
            </a:r>
            <a:r>
              <a:rPr lang="en-US" altLang="en-US" dirty="0">
                <a:latin typeface="+mn-lt"/>
                <a:hlinkClick r:id="rId3"/>
              </a:rPr>
              <a:t>FCMT@hca.wa.gov</a:t>
            </a:r>
            <a:r>
              <a:rPr lang="en-US" altLang="en-US" sz="2400" dirty="0">
                <a:latin typeface="+mn-lt"/>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5999"/>
            <a:ext cx="3503341" cy="243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9293" y="990600"/>
            <a:ext cx="6157913" cy="4860073"/>
          </a:xfrm>
        </p:spPr>
        <p:txBody>
          <a:bodyPr>
            <a:normAutofit fontScale="92500" lnSpcReduction="10000"/>
          </a:bodyPr>
          <a:lstStyle/>
          <a:p>
            <a:pPr marL="400050" lvl="1" indent="0" eaLnBrk="1" fontAlgn="auto" hangingPunct="1">
              <a:spcAft>
                <a:spcPts val="0"/>
              </a:spcAft>
              <a:buFont typeface="Arial" panose="020B0604020202020204" pitchFamily="34" charset="0"/>
              <a:buNone/>
              <a:defRPr/>
            </a:pPr>
            <a:r>
              <a:rPr lang="en-US" sz="2200" b="1" dirty="0" smtClean="0">
                <a:solidFill>
                  <a:schemeClr val="accent6">
                    <a:lumMod val="60000"/>
                    <a:lumOff val="40000"/>
                  </a:schemeClr>
                </a:solidFill>
              </a:rPr>
              <a:t> Manager/Region1:  </a:t>
            </a:r>
            <a:r>
              <a:rPr lang="en-US" sz="2200" b="1" dirty="0" smtClean="0">
                <a:solidFill>
                  <a:schemeClr val="accent2"/>
                </a:solidFill>
              </a:rPr>
              <a:t>Jennifer Barron</a:t>
            </a:r>
          </a:p>
          <a:p>
            <a:pPr marL="457200" lvl="1" indent="0" eaLnBrk="1" fontAlgn="auto" hangingPunct="1">
              <a:spcAft>
                <a:spcPts val="0"/>
              </a:spcAft>
              <a:buNone/>
              <a:defRPr/>
            </a:pPr>
            <a:r>
              <a:rPr lang="en-US" sz="2000" dirty="0" smtClean="0">
                <a:solidFill>
                  <a:schemeClr val="accent2"/>
                </a:solidFill>
                <a:hlinkClick r:id="rId4"/>
              </a:rPr>
              <a:t>Jennifer.L.Barron@coordinatedcarehealth.com</a:t>
            </a:r>
            <a:endParaRPr lang="en-US" sz="2000" dirty="0" smtClean="0">
              <a:solidFill>
                <a:schemeClr val="accent2"/>
              </a:solidFill>
            </a:endParaRPr>
          </a:p>
          <a:p>
            <a:pPr marL="457200" lvl="1" indent="0" eaLnBrk="1" fontAlgn="auto" hangingPunct="1">
              <a:spcAft>
                <a:spcPts val="0"/>
              </a:spcAft>
              <a:buNone/>
              <a:defRPr/>
            </a:pPr>
            <a:r>
              <a:rPr lang="en-US" sz="2000" dirty="0" smtClean="0">
                <a:solidFill>
                  <a:schemeClr val="accent2"/>
                </a:solidFill>
              </a:rPr>
              <a:t>206-701-1192</a:t>
            </a:r>
          </a:p>
          <a:p>
            <a:pPr marL="457200" lvl="1" indent="0" eaLnBrk="1" fontAlgn="auto" hangingPunct="1">
              <a:spcAft>
                <a:spcPts val="0"/>
              </a:spcAft>
              <a:buFont typeface="Arial" panose="020B0604020202020204" pitchFamily="34" charset="0"/>
              <a:buNone/>
              <a:defRPr/>
            </a:pPr>
            <a:r>
              <a:rPr lang="en-US" sz="2200" b="1" dirty="0" smtClean="0">
                <a:solidFill>
                  <a:srgbClr val="99CCFF"/>
                </a:solidFill>
              </a:rPr>
              <a:t>Region 2:  </a:t>
            </a:r>
            <a:r>
              <a:rPr lang="en-US" sz="2200" b="1" dirty="0" smtClean="0">
                <a:solidFill>
                  <a:schemeClr val="accent2"/>
                </a:solidFill>
              </a:rPr>
              <a:t>Lindsey Greene </a:t>
            </a:r>
          </a:p>
          <a:p>
            <a:pPr marL="457200" lvl="1" indent="0" eaLnBrk="1" fontAlgn="auto" hangingPunct="1">
              <a:spcAft>
                <a:spcPts val="0"/>
              </a:spcAft>
              <a:buFont typeface="Arial" panose="020B0604020202020204" pitchFamily="34" charset="0"/>
              <a:buNone/>
              <a:defRPr/>
            </a:pPr>
            <a:r>
              <a:rPr lang="en-US" sz="2000" dirty="0" smtClean="0">
                <a:hlinkClick r:id="rId5"/>
              </a:rPr>
              <a:t>Lindsey.C.Greene@coordinatedcarehealth.com</a:t>
            </a:r>
            <a:r>
              <a:rPr lang="en-US" sz="2000" dirty="0" smtClean="0"/>
              <a:t> </a:t>
            </a:r>
          </a:p>
          <a:p>
            <a:pPr marL="457200" lvl="1" indent="0" eaLnBrk="1" fontAlgn="auto" hangingPunct="1">
              <a:spcAft>
                <a:spcPts val="0"/>
              </a:spcAft>
              <a:buFont typeface="Arial" panose="020B0604020202020204" pitchFamily="34" charset="0"/>
              <a:buNone/>
              <a:defRPr/>
            </a:pPr>
            <a:r>
              <a:rPr lang="en-US" sz="2000" dirty="0" smtClean="0">
                <a:solidFill>
                  <a:schemeClr val="accent2"/>
                </a:solidFill>
              </a:rPr>
              <a:t>206-200-4902</a:t>
            </a:r>
            <a:r>
              <a:rPr lang="en-US" sz="2000" dirty="0" smtClean="0"/>
              <a:t> </a:t>
            </a:r>
          </a:p>
          <a:p>
            <a:pPr marL="457200" lvl="1" indent="0" eaLnBrk="1" fontAlgn="auto" hangingPunct="1">
              <a:spcAft>
                <a:spcPts val="0"/>
              </a:spcAft>
              <a:buFont typeface="Arial" panose="020B0604020202020204" pitchFamily="34" charset="0"/>
              <a:buNone/>
              <a:defRPr/>
            </a:pPr>
            <a:r>
              <a:rPr lang="en-US" sz="2200" b="1" dirty="0" smtClean="0">
                <a:solidFill>
                  <a:srgbClr val="99CCFF"/>
                </a:solidFill>
              </a:rPr>
              <a:t>Region 2:  </a:t>
            </a:r>
            <a:r>
              <a:rPr lang="en-US" sz="2200" b="1" dirty="0" smtClean="0">
                <a:solidFill>
                  <a:schemeClr val="accent2"/>
                </a:solidFill>
              </a:rPr>
              <a:t>Heather Perry </a:t>
            </a:r>
          </a:p>
          <a:p>
            <a:pPr marL="457200" lvl="1" indent="0" eaLnBrk="1" fontAlgn="auto" hangingPunct="1">
              <a:spcAft>
                <a:spcPts val="0"/>
              </a:spcAft>
              <a:buFont typeface="Arial" panose="020B0604020202020204" pitchFamily="34" charset="0"/>
              <a:buNone/>
              <a:defRPr/>
            </a:pPr>
            <a:r>
              <a:rPr lang="en-US" sz="2000" dirty="0" smtClean="0">
                <a:hlinkClick r:id="rId6"/>
              </a:rPr>
              <a:t>Heather.R.Perry@coordinatedcarehealth.com</a:t>
            </a:r>
            <a:r>
              <a:rPr lang="en-US" sz="2000" dirty="0" smtClean="0"/>
              <a:t>  </a:t>
            </a:r>
          </a:p>
          <a:p>
            <a:pPr marL="457200" lvl="1" indent="0" eaLnBrk="1" fontAlgn="auto" hangingPunct="1">
              <a:spcAft>
                <a:spcPts val="0"/>
              </a:spcAft>
              <a:buFont typeface="Arial" panose="020B0604020202020204" pitchFamily="34" charset="0"/>
              <a:buNone/>
              <a:defRPr/>
            </a:pPr>
            <a:r>
              <a:rPr lang="en-US" sz="2000" dirty="0" smtClean="0">
                <a:solidFill>
                  <a:schemeClr val="accent2"/>
                </a:solidFill>
              </a:rPr>
              <a:t>206-200-4389 </a:t>
            </a:r>
          </a:p>
          <a:p>
            <a:pPr marL="457200" lvl="1" indent="0" eaLnBrk="1" fontAlgn="auto" hangingPunct="1">
              <a:spcAft>
                <a:spcPts val="0"/>
              </a:spcAft>
              <a:buFont typeface="Arial" panose="020B0604020202020204" pitchFamily="34" charset="0"/>
              <a:buNone/>
              <a:defRPr/>
            </a:pPr>
            <a:r>
              <a:rPr lang="en-US" sz="2200" b="1" dirty="0" smtClean="0">
                <a:solidFill>
                  <a:schemeClr val="accent3">
                    <a:lumMod val="60000"/>
                    <a:lumOff val="40000"/>
                  </a:schemeClr>
                </a:solidFill>
              </a:rPr>
              <a:t>Region 3:  </a:t>
            </a:r>
            <a:r>
              <a:rPr lang="en-US" sz="2200" b="1" dirty="0" smtClean="0">
                <a:solidFill>
                  <a:schemeClr val="accent2"/>
                </a:solidFill>
              </a:rPr>
              <a:t>Kathleen Page </a:t>
            </a:r>
          </a:p>
          <a:p>
            <a:pPr marL="457200" lvl="1" indent="0" eaLnBrk="1" fontAlgn="auto" hangingPunct="1">
              <a:spcAft>
                <a:spcPts val="0"/>
              </a:spcAft>
              <a:buFont typeface="Arial" panose="020B0604020202020204" pitchFamily="34" charset="0"/>
              <a:buNone/>
              <a:defRPr/>
            </a:pPr>
            <a:r>
              <a:rPr lang="en-US" sz="2000" dirty="0" smtClean="0">
                <a:hlinkClick r:id="rId7"/>
              </a:rPr>
              <a:t>Kathleen.D.Page@coordinatedcarehealth.com</a:t>
            </a:r>
            <a:r>
              <a:rPr lang="en-US" sz="2000" dirty="0" smtClean="0"/>
              <a:t>  </a:t>
            </a:r>
          </a:p>
          <a:p>
            <a:pPr marL="457200" lvl="1" indent="0" eaLnBrk="1" fontAlgn="auto" hangingPunct="1">
              <a:spcAft>
                <a:spcPts val="0"/>
              </a:spcAft>
              <a:buFont typeface="Arial" panose="020B0604020202020204" pitchFamily="34" charset="0"/>
              <a:buNone/>
              <a:defRPr/>
            </a:pPr>
            <a:r>
              <a:rPr lang="en-US" sz="2000" dirty="0" smtClean="0">
                <a:solidFill>
                  <a:schemeClr val="accent2"/>
                </a:solidFill>
              </a:rPr>
              <a:t>253-348-0300</a:t>
            </a:r>
          </a:p>
          <a:p>
            <a:pPr marL="457200" lvl="1" indent="0" eaLnBrk="1" fontAlgn="auto" hangingPunct="1">
              <a:spcAft>
                <a:spcPts val="0"/>
              </a:spcAft>
              <a:buFont typeface="Arial" panose="020B0604020202020204" pitchFamily="34" charset="0"/>
              <a:buNone/>
              <a:defRPr/>
            </a:pPr>
            <a:r>
              <a:rPr lang="en-US" sz="2000" dirty="0" smtClean="0">
                <a:solidFill>
                  <a:schemeClr val="accent2"/>
                </a:solidFill>
              </a:rPr>
              <a:t>Region 1: </a:t>
            </a:r>
            <a:r>
              <a:rPr lang="en-US" sz="2200" b="1" dirty="0" smtClean="0">
                <a:solidFill>
                  <a:schemeClr val="accent2"/>
                </a:solidFill>
              </a:rPr>
              <a:t>Zia Freeman</a:t>
            </a:r>
          </a:p>
          <a:p>
            <a:pPr marL="457200" lvl="1" indent="0" eaLnBrk="1" fontAlgn="auto" hangingPunct="1">
              <a:spcAft>
                <a:spcPts val="0"/>
              </a:spcAft>
              <a:buNone/>
              <a:defRPr/>
            </a:pPr>
            <a:r>
              <a:rPr lang="en-US" sz="2000" dirty="0" smtClean="0">
                <a:solidFill>
                  <a:schemeClr val="accent2"/>
                </a:solidFill>
                <a:hlinkClick r:id="rId8"/>
              </a:rPr>
              <a:t>Zia.F.Freeman@coordinatedcarehealth.com</a:t>
            </a:r>
            <a:endParaRPr lang="en-US" sz="2000" dirty="0" smtClean="0">
              <a:solidFill>
                <a:schemeClr val="accent2"/>
              </a:solidFill>
            </a:endParaRPr>
          </a:p>
          <a:p>
            <a:pPr marL="457200" lvl="1" indent="0" eaLnBrk="1" fontAlgn="auto" hangingPunct="1">
              <a:spcAft>
                <a:spcPts val="0"/>
              </a:spcAft>
              <a:buNone/>
              <a:defRPr/>
            </a:pPr>
            <a:endParaRPr lang="en-US" sz="2000" dirty="0" smtClean="0">
              <a:solidFill>
                <a:schemeClr val="accent2"/>
              </a:solidFill>
            </a:endParaRPr>
          </a:p>
        </p:txBody>
      </p:sp>
      <p:sp>
        <p:nvSpPr>
          <p:cNvPr id="76804" name="Title 3"/>
          <p:cNvSpPr>
            <a:spLocks noGrp="1"/>
          </p:cNvSpPr>
          <p:nvPr>
            <p:ph type="title"/>
          </p:nvPr>
        </p:nvSpPr>
        <p:spPr bwMode="auto">
          <a:xfrm>
            <a:off x="290513" y="228600"/>
            <a:ext cx="5715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smtClean="0"/>
              <a:t>Community Educators</a:t>
            </a:r>
            <a:endParaRPr lang="en-US" altLang="en-US" sz="2800" dirty="0" smtClean="0"/>
          </a:p>
        </p:txBody>
      </p:sp>
      <p:sp>
        <p:nvSpPr>
          <p:cNvPr id="7680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3C4C23-AF0F-408A-9CFD-A3747B8C75AA}" type="slidenum">
              <a:rPr lang="en-US" altLang="en-US" smtClean="0">
                <a:solidFill>
                  <a:schemeClr val="bg1"/>
                </a:solidFill>
                <a:latin typeface="Arial" panose="020B0604020202020204" pitchFamily="34" charset="0"/>
              </a:rPr>
              <a:pPr/>
              <a:t>22</a:t>
            </a:fld>
            <a:endParaRPr lang="en-US" altLang="en-US"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197229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3188" y="990601"/>
            <a:ext cx="8915400" cy="3429000"/>
          </a:xfrm>
        </p:spPr>
        <p:txBody>
          <a:bodyPr/>
          <a:lstStyle/>
          <a:p>
            <a:pPr eaLnBrk="1" fontAlgn="auto" hangingPunct="1">
              <a:spcAft>
                <a:spcPts val="0"/>
              </a:spcAft>
              <a:defRPr/>
            </a:pPr>
            <a:r>
              <a:rPr lang="en-US" sz="2800" b="1" dirty="0">
                <a:solidFill>
                  <a:schemeClr val="accent6">
                    <a:lumMod val="60000"/>
                    <a:lumOff val="40000"/>
                  </a:schemeClr>
                </a:solidFill>
              </a:rPr>
              <a:t>Region 1</a:t>
            </a:r>
            <a:r>
              <a:rPr lang="en-US" sz="2800" b="1" dirty="0">
                <a:solidFill>
                  <a:schemeClr val="bg2">
                    <a:lumMod val="50000"/>
                  </a:schemeClr>
                </a:solidFill>
              </a:rPr>
              <a:t>: </a:t>
            </a:r>
            <a:r>
              <a:rPr lang="en-US" sz="2800" b="1" dirty="0" smtClean="0">
                <a:solidFill>
                  <a:schemeClr val="bg2">
                    <a:lumMod val="50000"/>
                  </a:schemeClr>
                </a:solidFill>
              </a:rPr>
              <a:t>Joey Charlton</a:t>
            </a:r>
          </a:p>
          <a:p>
            <a:pPr marL="0" indent="0" eaLnBrk="1" fontAlgn="auto" hangingPunct="1">
              <a:spcAft>
                <a:spcPts val="0"/>
              </a:spcAft>
              <a:buFont typeface="Arial" panose="020B0604020202020204" pitchFamily="34" charset="0"/>
              <a:buNone/>
              <a:defRPr/>
            </a:pPr>
            <a:r>
              <a:rPr lang="en-US" sz="2400" dirty="0" smtClean="0"/>
              <a:t>	509-317-1064 </a:t>
            </a:r>
            <a:r>
              <a:rPr lang="en-US" sz="2400" dirty="0" smtClean="0">
                <a:hlinkClick r:id="rId3"/>
              </a:rPr>
              <a:t>JoCharlton@coordinatedcarehealth.com</a:t>
            </a:r>
            <a:r>
              <a:rPr lang="en-US" sz="2400" dirty="0" smtClean="0"/>
              <a:t>  </a:t>
            </a:r>
          </a:p>
          <a:p>
            <a:pPr marL="0" indent="0" eaLnBrk="1" fontAlgn="auto" hangingPunct="1">
              <a:spcAft>
                <a:spcPts val="0"/>
              </a:spcAft>
              <a:buNone/>
              <a:defRPr/>
            </a:pPr>
            <a:endParaRPr lang="en-US" sz="1100" dirty="0" smtClean="0"/>
          </a:p>
          <a:p>
            <a:pPr eaLnBrk="1" fontAlgn="auto" hangingPunct="1">
              <a:spcAft>
                <a:spcPts val="0"/>
              </a:spcAft>
              <a:defRPr/>
            </a:pPr>
            <a:r>
              <a:rPr lang="en-US" sz="2800" b="1" dirty="0">
                <a:solidFill>
                  <a:srgbClr val="99CCFF"/>
                </a:solidFill>
              </a:rPr>
              <a:t>Region 2</a:t>
            </a:r>
            <a:r>
              <a:rPr lang="en-US" sz="2800" b="1" dirty="0">
                <a:solidFill>
                  <a:schemeClr val="bg2">
                    <a:lumMod val="50000"/>
                  </a:schemeClr>
                </a:solidFill>
              </a:rPr>
              <a:t>: </a:t>
            </a:r>
            <a:r>
              <a:rPr lang="en-US" sz="2800" b="1" dirty="0" smtClean="0">
                <a:solidFill>
                  <a:schemeClr val="bg2">
                    <a:lumMod val="50000"/>
                  </a:schemeClr>
                </a:solidFill>
              </a:rPr>
              <a:t>Jen Estroff </a:t>
            </a:r>
            <a:endParaRPr lang="en-US" sz="2800" b="1" dirty="0">
              <a:solidFill>
                <a:schemeClr val="bg2">
                  <a:lumMod val="50000"/>
                </a:schemeClr>
              </a:solidFill>
            </a:endParaRPr>
          </a:p>
          <a:p>
            <a:pPr marL="0" indent="0" eaLnBrk="1" fontAlgn="auto" hangingPunct="1">
              <a:spcAft>
                <a:spcPts val="0"/>
              </a:spcAft>
              <a:buFont typeface="Arial" panose="020B0604020202020204" pitchFamily="34" charset="0"/>
              <a:buNone/>
              <a:defRPr/>
            </a:pPr>
            <a:r>
              <a:rPr lang="en-US" sz="2400" dirty="0" smtClean="0"/>
              <a:t>	206-492-9019 </a:t>
            </a:r>
            <a:r>
              <a:rPr lang="en-US" sz="2400" dirty="0" smtClean="0">
                <a:hlinkClick r:id="rId4"/>
              </a:rPr>
              <a:t>JEstroff@coordinatedcarehealth.com</a:t>
            </a:r>
            <a:r>
              <a:rPr lang="en-US" sz="2400" dirty="0" smtClean="0"/>
              <a:t>  </a:t>
            </a:r>
          </a:p>
          <a:p>
            <a:pPr marL="0" indent="0" eaLnBrk="1" fontAlgn="auto" hangingPunct="1">
              <a:spcAft>
                <a:spcPts val="0"/>
              </a:spcAft>
              <a:buNone/>
              <a:defRPr/>
            </a:pPr>
            <a:endParaRPr lang="en-US" sz="1400" dirty="0" smtClean="0"/>
          </a:p>
          <a:p>
            <a:pPr eaLnBrk="1" fontAlgn="auto" hangingPunct="1">
              <a:spcAft>
                <a:spcPts val="0"/>
              </a:spcAft>
              <a:defRPr/>
            </a:pPr>
            <a:r>
              <a:rPr lang="en-US" sz="2800" b="1" dirty="0">
                <a:solidFill>
                  <a:schemeClr val="accent3">
                    <a:lumMod val="60000"/>
                    <a:lumOff val="40000"/>
                  </a:schemeClr>
                </a:solidFill>
              </a:rPr>
              <a:t>Region 3</a:t>
            </a:r>
            <a:r>
              <a:rPr lang="en-US" sz="2800" b="1" dirty="0">
                <a:solidFill>
                  <a:schemeClr val="bg2">
                    <a:lumMod val="50000"/>
                  </a:schemeClr>
                </a:solidFill>
              </a:rPr>
              <a:t>: </a:t>
            </a:r>
            <a:r>
              <a:rPr lang="en-US" sz="2800" b="1" dirty="0" smtClean="0">
                <a:solidFill>
                  <a:schemeClr val="bg2">
                    <a:lumMod val="50000"/>
                  </a:schemeClr>
                </a:solidFill>
              </a:rPr>
              <a:t>Julie Lowery</a:t>
            </a:r>
            <a:endParaRPr lang="en-US" sz="2800" b="1" dirty="0" smtClean="0">
              <a:solidFill>
                <a:schemeClr val="tx2"/>
              </a:solidFill>
            </a:endParaRPr>
          </a:p>
          <a:p>
            <a:pPr marL="0" indent="0" eaLnBrk="1" fontAlgn="auto" hangingPunct="1">
              <a:spcAft>
                <a:spcPts val="0"/>
              </a:spcAft>
              <a:buNone/>
              <a:defRPr/>
            </a:pPr>
            <a:r>
              <a:rPr lang="en-US" sz="1600" b="1" dirty="0" smtClean="0">
                <a:solidFill>
                  <a:schemeClr val="tx2"/>
                </a:solidFill>
              </a:rPr>
              <a:t>	</a:t>
            </a:r>
            <a:r>
              <a:rPr lang="en-US" sz="2200" dirty="0" smtClean="0"/>
              <a:t>253-278-9279 </a:t>
            </a:r>
            <a:r>
              <a:rPr lang="en-US" sz="2200" dirty="0" smtClean="0">
                <a:hlinkClick r:id="rId5"/>
              </a:rPr>
              <a:t>Julie.M.Lowery@coordinatedcarehealth.com</a:t>
            </a:r>
            <a:r>
              <a:rPr lang="en-US" sz="2200" dirty="0" smtClean="0"/>
              <a:t> </a:t>
            </a:r>
            <a:endParaRPr lang="en-US" sz="2200" dirty="0"/>
          </a:p>
          <a:p>
            <a:pPr marL="0" indent="0" eaLnBrk="1" fontAlgn="auto" hangingPunct="1">
              <a:spcAft>
                <a:spcPts val="0"/>
              </a:spcAft>
              <a:buFont typeface="Arial" charset="0"/>
              <a:buNone/>
              <a:defRPr/>
            </a:pPr>
            <a:endParaRPr lang="en-US" dirty="0">
              <a:solidFill>
                <a:srgbClr val="FF0000"/>
              </a:solidFill>
            </a:endParaRPr>
          </a:p>
        </p:txBody>
      </p:sp>
      <p:sp>
        <p:nvSpPr>
          <p:cNvPr id="78851" name="Title 3"/>
          <p:cNvSpPr>
            <a:spLocks noGrp="1"/>
          </p:cNvSpPr>
          <p:nvPr>
            <p:ph type="title"/>
          </p:nvPr>
        </p:nvSpPr>
        <p:spPr bwMode="auto">
          <a:xfrm>
            <a:off x="304800" y="228600"/>
            <a:ext cx="5715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mtClean="0"/>
              <a:t>AHCC Liaisons</a:t>
            </a:r>
          </a:p>
        </p:txBody>
      </p:sp>
      <p:sp>
        <p:nvSpPr>
          <p:cNvPr id="7885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E92F71-62E4-447F-A4E9-BE769B9A7D86}" type="slidenum">
              <a:rPr lang="en-US" altLang="en-US" smtClean="0">
                <a:solidFill>
                  <a:schemeClr val="bg1"/>
                </a:solidFill>
                <a:latin typeface="Arial" panose="020B0604020202020204" pitchFamily="34" charset="0"/>
              </a:rPr>
              <a:pPr/>
              <a:t>23</a:t>
            </a:fld>
            <a:endParaRPr lang="en-US" altLang="en-US" sz="1800" dirty="0" smtClean="0">
              <a:solidFill>
                <a:schemeClr val="bg1"/>
              </a:solidFill>
              <a:latin typeface="Arial" panose="020B0604020202020204" pitchFamily="34" charset="0"/>
            </a:endParaRPr>
          </a:p>
        </p:txBody>
      </p:sp>
      <p:sp>
        <p:nvSpPr>
          <p:cNvPr id="2" name="TextBox 1"/>
          <p:cNvSpPr txBox="1"/>
          <p:nvPr/>
        </p:nvSpPr>
        <p:spPr>
          <a:xfrm>
            <a:off x="217488" y="4495800"/>
            <a:ext cx="8774112" cy="1200150"/>
          </a:xfrm>
          <a:prstGeom prst="rect">
            <a:avLst/>
          </a:prstGeom>
          <a:noFill/>
        </p:spPr>
        <p:txBody>
          <a:bodyPr>
            <a:spAutoFit/>
          </a:bodyPr>
          <a:lstStyle/>
          <a:p>
            <a:pPr>
              <a:defRPr/>
            </a:pPr>
            <a:r>
              <a:rPr lang="en-US" i="1" dirty="0">
                <a:solidFill>
                  <a:schemeClr val="accent2"/>
                </a:solidFill>
                <a:latin typeface="+mn-lt"/>
                <a:cs typeface="Arial" charset="0"/>
              </a:rPr>
              <a:t>Apple Health Core Connections</a:t>
            </a:r>
            <a:r>
              <a:rPr lang="en-US" b="1" i="1" dirty="0">
                <a:solidFill>
                  <a:schemeClr val="accent2"/>
                </a:solidFill>
                <a:latin typeface="+mn-lt"/>
                <a:cs typeface="Arial" charset="0"/>
              </a:rPr>
              <a:t> Liaisons</a:t>
            </a:r>
            <a:r>
              <a:rPr lang="en-US" i="1" dirty="0">
                <a:solidFill>
                  <a:schemeClr val="accent2"/>
                </a:solidFill>
                <a:latin typeface="+mn-lt"/>
                <a:cs typeface="Arial" charset="0"/>
              </a:rPr>
              <a:t> are assigned to each region to make certain that Children’s Administration staff have on-going support in the program. </a:t>
            </a:r>
            <a:r>
              <a:rPr lang="en-US" i="1" dirty="0" smtClean="0">
                <a:solidFill>
                  <a:schemeClr val="accent2"/>
                </a:solidFill>
                <a:latin typeface="+mn-lt"/>
                <a:cs typeface="Arial" charset="0"/>
              </a:rPr>
              <a:t>Liaisons </a:t>
            </a:r>
            <a:r>
              <a:rPr lang="en-US" i="1" dirty="0">
                <a:solidFill>
                  <a:schemeClr val="accent2"/>
                </a:solidFill>
                <a:latin typeface="+mn-lt"/>
                <a:cs typeface="Arial" charset="0"/>
              </a:rPr>
              <a:t>are focused on </a:t>
            </a:r>
            <a:r>
              <a:rPr lang="en-US" i="1" dirty="0" smtClean="0">
                <a:solidFill>
                  <a:schemeClr val="accent2"/>
                </a:solidFill>
                <a:latin typeface="+mn-lt"/>
                <a:cs typeface="Arial" charset="0"/>
              </a:rPr>
              <a:t>effective communication </a:t>
            </a:r>
            <a:r>
              <a:rPr lang="en-US" i="1" dirty="0">
                <a:solidFill>
                  <a:schemeClr val="accent2"/>
                </a:solidFill>
                <a:latin typeface="+mn-lt"/>
                <a:cs typeface="Arial" charset="0"/>
              </a:rPr>
              <a:t>between DSHS, Coordinated Care, </a:t>
            </a:r>
            <a:r>
              <a:rPr lang="en-US" i="1" dirty="0" smtClean="0">
                <a:solidFill>
                  <a:schemeClr val="accent2"/>
                </a:solidFill>
                <a:latin typeface="+mn-lt"/>
                <a:cs typeface="Arial" charset="0"/>
              </a:rPr>
              <a:t>members</a:t>
            </a:r>
            <a:r>
              <a:rPr lang="en-US" i="1" dirty="0">
                <a:solidFill>
                  <a:schemeClr val="accent2"/>
                </a:solidFill>
                <a:latin typeface="+mn-lt"/>
                <a:cs typeface="Arial" charset="0"/>
              </a:rPr>
              <a:t>, </a:t>
            </a:r>
            <a:r>
              <a:rPr lang="en-US" i="1" dirty="0" smtClean="0">
                <a:solidFill>
                  <a:schemeClr val="accent2"/>
                </a:solidFill>
                <a:latin typeface="+mn-lt"/>
                <a:cs typeface="Arial" charset="0"/>
              </a:rPr>
              <a:t>foster </a:t>
            </a:r>
            <a:r>
              <a:rPr lang="en-US" i="1" dirty="0">
                <a:solidFill>
                  <a:schemeClr val="accent2"/>
                </a:solidFill>
                <a:latin typeface="+mn-lt"/>
                <a:cs typeface="Arial" charset="0"/>
              </a:rPr>
              <a:t>p</a:t>
            </a:r>
            <a:r>
              <a:rPr lang="en-US" i="1" dirty="0" smtClean="0">
                <a:solidFill>
                  <a:schemeClr val="accent2"/>
                </a:solidFill>
                <a:latin typeface="+mn-lt"/>
                <a:cs typeface="Arial" charset="0"/>
              </a:rPr>
              <a:t>arents </a:t>
            </a:r>
            <a:r>
              <a:rPr lang="en-US" i="1" dirty="0">
                <a:solidFill>
                  <a:schemeClr val="accent2"/>
                </a:solidFill>
                <a:latin typeface="+mn-lt"/>
                <a:cs typeface="Arial" charset="0"/>
              </a:rPr>
              <a:t>and </a:t>
            </a:r>
            <a:r>
              <a:rPr lang="en-US" i="1" dirty="0" smtClean="0">
                <a:solidFill>
                  <a:schemeClr val="accent2"/>
                </a:solidFill>
                <a:latin typeface="+mn-lt"/>
                <a:cs typeface="Arial" charset="0"/>
              </a:rPr>
              <a:t>medical </a:t>
            </a:r>
            <a:r>
              <a:rPr lang="en-US" i="1" dirty="0">
                <a:solidFill>
                  <a:schemeClr val="accent2"/>
                </a:solidFill>
                <a:latin typeface="+mn-lt"/>
                <a:cs typeface="Arial" charset="0"/>
              </a:rPr>
              <a:t>p</a:t>
            </a:r>
            <a:r>
              <a:rPr lang="en-US" i="1" dirty="0" smtClean="0">
                <a:solidFill>
                  <a:schemeClr val="accent2"/>
                </a:solidFill>
                <a:latin typeface="+mn-lt"/>
                <a:cs typeface="Arial" charset="0"/>
              </a:rPr>
              <a:t>roviders</a:t>
            </a:r>
            <a:r>
              <a:rPr lang="en-US" i="1" dirty="0">
                <a:solidFill>
                  <a:schemeClr val="accent2"/>
                </a:solidFill>
                <a:latin typeface="+mn-lt"/>
                <a:cs typeface="Arial" charset="0"/>
              </a:rPr>
              <a:t>. </a:t>
            </a:r>
          </a:p>
        </p:txBody>
      </p:sp>
    </p:spTree>
    <p:extLst>
      <p:ext uri="{BB962C8B-B14F-4D97-AF65-F5344CB8AC3E}">
        <p14:creationId xmlns:p14="http://schemas.microsoft.com/office/powerpoint/2010/main" val="2121885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9"/>
          <p:cNvSpPr>
            <a:spLocks noGrp="1"/>
          </p:cNvSpPr>
          <p:nvPr>
            <p:ph idx="1"/>
          </p:nvPr>
        </p:nvSpPr>
        <p:spPr bwMode="auto">
          <a:xfrm>
            <a:off x="381000" y="1676400"/>
            <a:ext cx="8458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828800" lvl="4" indent="0" eaLnBrk="1" hangingPunct="1">
              <a:buFont typeface="Arial" panose="020B0604020202020204" pitchFamily="34" charset="0"/>
              <a:buNone/>
            </a:pPr>
            <a:endParaRPr lang="en-US" altLang="en-US" sz="6000" smtClean="0">
              <a:latin typeface="Arial" panose="020B0604020202020204" pitchFamily="34" charset="0"/>
              <a:cs typeface="Arial" panose="020B0604020202020204" pitchFamily="34" charset="0"/>
            </a:endParaRPr>
          </a:p>
          <a:p>
            <a:pPr marL="1828800" lvl="4" indent="0" eaLnBrk="1" hangingPunct="1">
              <a:buFont typeface="Arial" panose="020B0604020202020204" pitchFamily="34" charset="0"/>
              <a:buNone/>
            </a:pPr>
            <a:r>
              <a:rPr lang="en-US" altLang="en-US" sz="6000" b="1" smtClean="0">
                <a:solidFill>
                  <a:srgbClr val="6E6E6E"/>
                </a:solidFill>
                <a:latin typeface="Arial" panose="020B0604020202020204" pitchFamily="34" charset="0"/>
                <a:cs typeface="Arial" panose="020B0604020202020204" pitchFamily="34" charset="0"/>
              </a:rPr>
              <a:t>Thank You!  </a:t>
            </a:r>
          </a:p>
        </p:txBody>
      </p:sp>
      <p:sp>
        <p:nvSpPr>
          <p:cNvPr id="80900" name="Slide Number Placeholder 1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FD844A-0F36-424E-AECE-A756EB083936}" type="slidenum">
              <a:rPr lang="en-US" altLang="en-US" smtClean="0">
                <a:solidFill>
                  <a:schemeClr val="bg1"/>
                </a:solidFill>
                <a:latin typeface="Arial" panose="020B0604020202020204" pitchFamily="34" charset="0"/>
              </a:rPr>
              <a:pPr/>
              <a:t>24</a:t>
            </a:fld>
            <a:endParaRPr lang="en-US" altLang="en-US" smtClean="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Regional Service Areas</a:t>
            </a:r>
            <a:endParaRPr lang="en-US" dirty="0"/>
          </a:p>
        </p:txBody>
      </p:sp>
      <p:pic>
        <p:nvPicPr>
          <p:cNvPr id="2" name="Picture 1"/>
          <p:cNvPicPr>
            <a:picLocks noChangeAspect="1"/>
          </p:cNvPicPr>
          <p:nvPr/>
        </p:nvPicPr>
        <p:blipFill rotWithShape="1">
          <a:blip r:embed="rId3"/>
          <a:srcRect l="3333" t="7465" r="834" b="2738"/>
          <a:stretch/>
        </p:blipFill>
        <p:spPr>
          <a:xfrm>
            <a:off x="152400" y="1219200"/>
            <a:ext cx="8763000" cy="4343400"/>
          </a:xfrm>
          <a:prstGeom prst="rect">
            <a:avLst/>
          </a:prstGeom>
        </p:spPr>
      </p:pic>
    </p:spTree>
    <p:extLst>
      <p:ext uri="{BB962C8B-B14F-4D97-AF65-F5344CB8AC3E}">
        <p14:creationId xmlns:p14="http://schemas.microsoft.com/office/powerpoint/2010/main" val="3872711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IFC Implementation: IFC RSA Readiness</a:t>
            </a:r>
            <a:endParaRPr lang="en-US" dirty="0"/>
          </a:p>
        </p:txBody>
      </p:sp>
      <p:graphicFrame>
        <p:nvGraphicFramePr>
          <p:cNvPr id="6" name="Content Placeholder 5"/>
          <p:cNvGraphicFramePr>
            <a:graphicFrameLocks noGrp="1"/>
          </p:cNvGraphicFramePr>
          <p:nvPr>
            <p:ph idx="1"/>
            <p:extLst/>
          </p:nvPr>
        </p:nvGraphicFramePr>
        <p:xfrm>
          <a:off x="152400" y="2209800"/>
          <a:ext cx="84582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0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343" y="963690"/>
            <a:ext cx="8458200" cy="4747726"/>
          </a:xfrm>
        </p:spPr>
        <p:txBody>
          <a:bodyPr/>
          <a:lstStyle/>
          <a:p>
            <a:r>
              <a:rPr lang="en-US" sz="2800" dirty="0" smtClean="0"/>
              <a:t>Focus on </a:t>
            </a:r>
            <a:r>
              <a:rPr lang="en-US" sz="2800" dirty="0" err="1" smtClean="0"/>
              <a:t>WISe</a:t>
            </a:r>
            <a:r>
              <a:rPr lang="en-US" sz="2800" dirty="0" smtClean="0"/>
              <a:t> at each AHFC/IFC Integration meeting</a:t>
            </a:r>
          </a:p>
          <a:p>
            <a:r>
              <a:rPr lang="en-US" sz="2800" dirty="0" smtClean="0"/>
              <a:t>CCW Case Management engaged in </a:t>
            </a:r>
            <a:r>
              <a:rPr lang="en-US" sz="2800" dirty="0" err="1" smtClean="0"/>
              <a:t>WISe</a:t>
            </a:r>
            <a:r>
              <a:rPr lang="en-US" sz="2800" dirty="0" smtClean="0"/>
              <a:t>, full care planning alignment</a:t>
            </a:r>
          </a:p>
          <a:p>
            <a:r>
              <a:rPr lang="en-US" sz="2800" dirty="0" smtClean="0"/>
              <a:t>Convene all MCO </a:t>
            </a:r>
            <a:r>
              <a:rPr lang="en-US" sz="2800" dirty="0" err="1" smtClean="0"/>
              <a:t>WISe</a:t>
            </a:r>
            <a:r>
              <a:rPr lang="en-US" sz="2800" dirty="0" smtClean="0"/>
              <a:t> Strategy, Jan 2019, quarterly meetings ongoing</a:t>
            </a:r>
          </a:p>
          <a:p>
            <a:pPr lvl="1"/>
            <a:r>
              <a:rPr lang="en-US" sz="2400" dirty="0" smtClean="0"/>
              <a:t>Focus on King &amp; NS capacity building (JR referral pathways, new </a:t>
            </a:r>
            <a:r>
              <a:rPr lang="en-US" sz="2400" dirty="0" err="1" smtClean="0"/>
              <a:t>WISe</a:t>
            </a:r>
            <a:r>
              <a:rPr lang="en-US" sz="2400" dirty="0" smtClean="0"/>
              <a:t> capacity, King </a:t>
            </a:r>
            <a:r>
              <a:rPr lang="en-US" sz="2400" dirty="0" err="1" smtClean="0"/>
              <a:t>WISe</a:t>
            </a:r>
            <a:r>
              <a:rPr lang="en-US" sz="2400" dirty="0" smtClean="0"/>
              <a:t> forum)</a:t>
            </a:r>
          </a:p>
          <a:p>
            <a:pPr lvl="1"/>
            <a:r>
              <a:rPr lang="en-US" sz="2400" dirty="0" err="1" smtClean="0"/>
              <a:t>WISe</a:t>
            </a:r>
            <a:r>
              <a:rPr lang="en-US" sz="2400" dirty="0" smtClean="0"/>
              <a:t> Provider Regional Rounds, check &amp; adjust with </a:t>
            </a:r>
            <a:r>
              <a:rPr lang="en-US" sz="2400" dirty="0" err="1" smtClean="0"/>
              <a:t>WISe</a:t>
            </a:r>
            <a:r>
              <a:rPr lang="en-US" sz="2400" dirty="0" smtClean="0"/>
              <a:t>/BRS Initiatives</a:t>
            </a:r>
          </a:p>
          <a:p>
            <a:r>
              <a:rPr lang="en-US" sz="2800" dirty="0" smtClean="0"/>
              <a:t>CCW </a:t>
            </a:r>
            <a:r>
              <a:rPr lang="en-US" sz="2800" dirty="0" err="1" smtClean="0"/>
              <a:t>WISe</a:t>
            </a:r>
            <a:r>
              <a:rPr lang="en-US" sz="2800" dirty="0" smtClean="0"/>
              <a:t> Capacity &amp; Strategy Dashboard</a:t>
            </a:r>
          </a:p>
          <a:p>
            <a:endParaRPr lang="en-US" dirty="0" smtClean="0"/>
          </a:p>
        </p:txBody>
      </p:sp>
      <p:sp>
        <p:nvSpPr>
          <p:cNvPr id="3" name="Title 2"/>
          <p:cNvSpPr>
            <a:spLocks noGrp="1"/>
          </p:cNvSpPr>
          <p:nvPr>
            <p:ph type="title"/>
          </p:nvPr>
        </p:nvSpPr>
        <p:spPr/>
        <p:txBody>
          <a:bodyPr/>
          <a:lstStyle/>
          <a:p>
            <a:r>
              <a:rPr lang="en-US" dirty="0" err="1" smtClean="0"/>
              <a:t>WISe</a:t>
            </a:r>
            <a:r>
              <a:rPr lang="en-US" dirty="0"/>
              <a:t> </a:t>
            </a:r>
            <a:r>
              <a:rPr lang="en-US" dirty="0" smtClean="0"/>
              <a:t>Planning </a:t>
            </a:r>
            <a:endParaRPr lang="en-US" dirty="0"/>
          </a:p>
        </p:txBody>
      </p:sp>
    </p:spTree>
    <p:extLst>
      <p:ext uri="{BB962C8B-B14F-4D97-AF65-F5344CB8AC3E}">
        <p14:creationId xmlns:p14="http://schemas.microsoft.com/office/powerpoint/2010/main" val="1020259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457200" y="1219200"/>
            <a:ext cx="4040188" cy="639762"/>
          </a:xfrm>
        </p:spPr>
        <p:txBody>
          <a:bodyPr/>
          <a:lstStyle/>
          <a:p>
            <a:r>
              <a:rPr lang="en-US" sz="2800" dirty="0" smtClean="0"/>
              <a:t>Who We Cover: </a:t>
            </a:r>
            <a:endParaRPr lang="en-US" sz="2800" dirty="0"/>
          </a:p>
        </p:txBody>
      </p:sp>
      <p:graphicFrame>
        <p:nvGraphicFramePr>
          <p:cNvPr id="15" name="Content Placeholder 14"/>
          <p:cNvGraphicFramePr>
            <a:graphicFrameLocks noGrp="1"/>
          </p:cNvGraphicFramePr>
          <p:nvPr>
            <p:ph sz="half" idx="2"/>
            <p:extLst/>
          </p:nvPr>
        </p:nvGraphicFramePr>
        <p:xfrm>
          <a:off x="152400" y="1858962"/>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12"/>
          <p:cNvSpPr>
            <a:spLocks noGrp="1"/>
          </p:cNvSpPr>
          <p:nvPr>
            <p:ph type="body" sz="quarter" idx="3"/>
          </p:nvPr>
        </p:nvSpPr>
        <p:spPr>
          <a:xfrm>
            <a:off x="4800600" y="1219200"/>
            <a:ext cx="4041775" cy="639762"/>
          </a:xfrm>
        </p:spPr>
        <p:txBody>
          <a:bodyPr/>
          <a:lstStyle/>
          <a:p>
            <a:r>
              <a:rPr lang="en-US" sz="2400" dirty="0" smtClean="0"/>
              <a:t>Exceptions to Enrollment:</a:t>
            </a:r>
            <a:endParaRPr lang="en-US" sz="2400" dirty="0"/>
          </a:p>
        </p:txBody>
      </p:sp>
      <p:graphicFrame>
        <p:nvGraphicFramePr>
          <p:cNvPr id="16" name="Content Placeholder 15"/>
          <p:cNvGraphicFramePr>
            <a:graphicFrameLocks noGrp="1"/>
          </p:cNvGraphicFramePr>
          <p:nvPr>
            <p:ph sz="quarter" idx="4"/>
            <p:extLst/>
          </p:nvPr>
        </p:nvGraphicFramePr>
        <p:xfrm>
          <a:off x="4792898" y="1752600"/>
          <a:ext cx="4041775" cy="39512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itle 9"/>
          <p:cNvSpPr>
            <a:spLocks noGrp="1"/>
          </p:cNvSpPr>
          <p:nvPr>
            <p:ph type="title"/>
          </p:nvPr>
        </p:nvSpPr>
        <p:spPr/>
        <p:txBody>
          <a:bodyPr>
            <a:normAutofit fontScale="90000"/>
          </a:bodyPr>
          <a:lstStyle/>
          <a:p>
            <a:r>
              <a:rPr lang="en-US" dirty="0" smtClean="0"/>
              <a:t>Coverage and Exceptions</a:t>
            </a:r>
            <a:endParaRPr lang="en-US" dirty="0"/>
          </a:p>
        </p:txBody>
      </p:sp>
      <p:sp>
        <p:nvSpPr>
          <p:cNvPr id="7" name="Slide Number Placeholder 6"/>
          <p:cNvSpPr>
            <a:spLocks noGrp="1"/>
          </p:cNvSpPr>
          <p:nvPr>
            <p:ph type="sldNum" sz="quarter" idx="10"/>
          </p:nvPr>
        </p:nvSpPr>
        <p:spPr/>
        <p:txBody>
          <a:bodyPr/>
          <a:lstStyle/>
          <a:p>
            <a:pPr>
              <a:defRPr/>
            </a:pPr>
            <a:fld id="{C534FD26-8F71-4919-A86E-CE000CF796ED}" type="slidenum">
              <a:rPr lang="en-US" altLang="en-US" smtClean="0"/>
              <a:pPr>
                <a:defRPr/>
              </a:pPr>
              <a:t>6</a:t>
            </a:fld>
            <a:endParaRPr lang="en-US" altLang="en-US"/>
          </a:p>
        </p:txBody>
      </p:sp>
    </p:spTree>
    <p:extLst>
      <p:ext uri="{BB962C8B-B14F-4D97-AF65-F5344CB8AC3E}">
        <p14:creationId xmlns:p14="http://schemas.microsoft.com/office/powerpoint/2010/main" val="421616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Dual </a:t>
            </a:r>
            <a:r>
              <a:rPr lang="en-US" dirty="0" err="1" smtClean="0"/>
              <a:t>Eligibles</a:t>
            </a:r>
            <a:r>
              <a:rPr lang="en-US" dirty="0" smtClean="0"/>
              <a:t>: Medicaid/Medicare</a:t>
            </a:r>
          </a:p>
          <a:p>
            <a:r>
              <a:rPr lang="en-US" dirty="0" smtClean="0"/>
              <a:t>Third Party Liability (TPL), Comparable Coverage</a:t>
            </a:r>
          </a:p>
          <a:p>
            <a:r>
              <a:rPr lang="en-US" dirty="0" smtClean="0"/>
              <a:t>AI/AN opt-in</a:t>
            </a:r>
            <a:endParaRPr lang="en-US" dirty="0"/>
          </a:p>
        </p:txBody>
      </p:sp>
      <p:sp>
        <p:nvSpPr>
          <p:cNvPr id="6" name="Title 5"/>
          <p:cNvSpPr>
            <a:spLocks noGrp="1"/>
          </p:cNvSpPr>
          <p:nvPr>
            <p:ph type="title"/>
          </p:nvPr>
        </p:nvSpPr>
        <p:spPr>
          <a:xfrm>
            <a:off x="353568" y="200677"/>
            <a:ext cx="5715000" cy="1196110"/>
          </a:xfrm>
        </p:spPr>
        <p:txBody>
          <a:bodyPr>
            <a:normAutofit fontScale="90000"/>
          </a:bodyPr>
          <a:lstStyle/>
          <a:p>
            <a:r>
              <a:rPr lang="en-US" dirty="0" smtClean="0"/>
              <a:t>Behavioral Health Services Only (BHSO)</a:t>
            </a:r>
            <a:br>
              <a:rPr lang="en-US" dirty="0" smtClean="0"/>
            </a:br>
            <a:endParaRPr lang="en-US" dirty="0"/>
          </a:p>
        </p:txBody>
      </p:sp>
      <p:sp>
        <p:nvSpPr>
          <p:cNvPr id="7" name="Slide Number Placeholder 6"/>
          <p:cNvSpPr>
            <a:spLocks noGrp="1"/>
          </p:cNvSpPr>
          <p:nvPr>
            <p:ph type="sldNum" sz="quarter" idx="10"/>
          </p:nvPr>
        </p:nvSpPr>
        <p:spPr/>
        <p:txBody>
          <a:bodyPr/>
          <a:lstStyle/>
          <a:p>
            <a:pPr>
              <a:defRPr/>
            </a:pPr>
            <a:fld id="{C534FD26-8F71-4919-A86E-CE000CF796ED}" type="slidenum">
              <a:rPr lang="en-US" altLang="en-US" smtClean="0"/>
              <a:pPr>
                <a:defRPr/>
              </a:pPr>
              <a:t>7</a:t>
            </a:fld>
            <a:endParaRPr lang="en-US" altLang="en-US"/>
          </a:p>
        </p:txBody>
      </p:sp>
      <p:sp>
        <p:nvSpPr>
          <p:cNvPr id="8" name="Rectangle 7"/>
          <p:cNvSpPr/>
          <p:nvPr/>
        </p:nvSpPr>
        <p:spPr>
          <a:xfrm>
            <a:off x="2286000" y="4724400"/>
            <a:ext cx="4572000" cy="646331"/>
          </a:xfrm>
          <a:prstGeom prst="rect">
            <a:avLst/>
          </a:prstGeom>
        </p:spPr>
        <p:txBody>
          <a:bodyPr>
            <a:spAutoFit/>
          </a:bodyPr>
          <a:lstStyle/>
          <a:p>
            <a:r>
              <a:rPr lang="en-US" dirty="0"/>
              <a:t/>
            </a:r>
            <a:br>
              <a:rPr lang="en-US" dirty="0"/>
            </a:br>
            <a:endParaRPr lang="en-US" dirty="0"/>
          </a:p>
        </p:txBody>
      </p:sp>
    </p:spTree>
    <p:extLst>
      <p:ext uri="{BB962C8B-B14F-4D97-AF65-F5344CB8AC3E}">
        <p14:creationId xmlns:p14="http://schemas.microsoft.com/office/powerpoint/2010/main" val="144945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4273" y="1295400"/>
            <a:ext cx="8177784" cy="4419600"/>
          </a:xfrm>
        </p:spPr>
        <p:txBody>
          <a:bodyPr>
            <a:normAutofit fontScale="92500" lnSpcReduction="20000"/>
          </a:bodyPr>
          <a:lstStyle/>
          <a:p>
            <a:pPr lvl="0">
              <a:spcAft>
                <a:spcPts val="600"/>
              </a:spcAft>
            </a:pPr>
            <a:r>
              <a:rPr lang="en-US" dirty="0" smtClean="0"/>
              <a:t>Eligible </a:t>
            </a:r>
            <a:r>
              <a:rPr lang="en-US" dirty="0"/>
              <a:t>members </a:t>
            </a:r>
            <a:r>
              <a:rPr lang="en-US" dirty="0" smtClean="0"/>
              <a:t>are automatically enrolled</a:t>
            </a:r>
          </a:p>
          <a:p>
            <a:pPr lvl="0">
              <a:spcAft>
                <a:spcPts val="600"/>
              </a:spcAft>
            </a:pPr>
            <a:r>
              <a:rPr lang="en-US" b="1" dirty="0"/>
              <a:t>N</a:t>
            </a:r>
            <a:r>
              <a:rPr lang="en-US" b="1" dirty="0" smtClean="0"/>
              <a:t>ew</a:t>
            </a:r>
            <a:r>
              <a:rPr lang="en-US" dirty="0" smtClean="0"/>
              <a:t> members will receive a Welcome Packet</a:t>
            </a:r>
          </a:p>
          <a:p>
            <a:pPr lvl="0">
              <a:spcAft>
                <a:spcPts val="600"/>
              </a:spcAft>
            </a:pPr>
            <a:r>
              <a:rPr lang="en-US" b="1" dirty="0" smtClean="0"/>
              <a:t>All</a:t>
            </a:r>
            <a:r>
              <a:rPr lang="en-US" dirty="0" smtClean="0"/>
              <a:t> members will receive a Welcome Call</a:t>
            </a:r>
          </a:p>
          <a:p>
            <a:pPr lvl="1">
              <a:spcAft>
                <a:spcPts val="600"/>
              </a:spcAft>
            </a:pPr>
            <a:r>
              <a:rPr lang="en-US" dirty="0" smtClean="0"/>
              <a:t>During </a:t>
            </a:r>
            <a:r>
              <a:rPr lang="en-US" dirty="0"/>
              <a:t>this </a:t>
            </a:r>
            <a:r>
              <a:rPr lang="en-US" dirty="0" smtClean="0"/>
              <a:t>call we can help:</a:t>
            </a:r>
            <a:endParaRPr lang="en-US" dirty="0"/>
          </a:p>
          <a:p>
            <a:pPr lvl="2">
              <a:spcAft>
                <a:spcPts val="600"/>
              </a:spcAft>
            </a:pPr>
            <a:r>
              <a:rPr lang="en-US" dirty="0"/>
              <a:t>Confirm </a:t>
            </a:r>
            <a:r>
              <a:rPr lang="en-US" dirty="0" smtClean="0"/>
              <a:t>a member’s Primary </a:t>
            </a:r>
            <a:r>
              <a:rPr lang="en-US" dirty="0"/>
              <a:t>Care Provider (PCP)</a:t>
            </a:r>
          </a:p>
          <a:p>
            <a:pPr lvl="2">
              <a:spcAft>
                <a:spcPts val="600"/>
              </a:spcAft>
            </a:pPr>
            <a:r>
              <a:rPr lang="en-US" dirty="0"/>
              <a:t>Answer benefit questions about Apple Heath Core Connections</a:t>
            </a:r>
          </a:p>
          <a:p>
            <a:pPr lvl="2">
              <a:spcAft>
                <a:spcPts val="600"/>
              </a:spcAft>
            </a:pPr>
            <a:r>
              <a:rPr lang="en-US" dirty="0"/>
              <a:t>Identify health care coordination needs</a:t>
            </a:r>
          </a:p>
          <a:p>
            <a:pPr lvl="2">
              <a:spcAft>
                <a:spcPts val="600"/>
              </a:spcAft>
            </a:pPr>
            <a:r>
              <a:rPr lang="en-US" dirty="0" smtClean="0"/>
              <a:t>Get answers to their </a:t>
            </a:r>
            <a:r>
              <a:rPr lang="en-US" dirty="0"/>
              <a:t>health and wellness </a:t>
            </a:r>
            <a:r>
              <a:rPr lang="en-US" dirty="0" smtClean="0"/>
              <a:t>questions</a:t>
            </a:r>
            <a:endParaRPr lang="en-US" dirty="0"/>
          </a:p>
        </p:txBody>
      </p:sp>
      <p:sp>
        <p:nvSpPr>
          <p:cNvPr id="6" name="Title 5"/>
          <p:cNvSpPr>
            <a:spLocks noGrp="1"/>
          </p:cNvSpPr>
          <p:nvPr>
            <p:ph type="title"/>
          </p:nvPr>
        </p:nvSpPr>
        <p:spPr>
          <a:xfrm>
            <a:off x="381000" y="380999"/>
            <a:ext cx="5715000" cy="609599"/>
          </a:xfrm>
        </p:spPr>
        <p:txBody>
          <a:bodyPr>
            <a:normAutofit fontScale="90000"/>
          </a:bodyPr>
          <a:lstStyle/>
          <a:p>
            <a:r>
              <a:rPr lang="en-US" dirty="0" smtClean="0"/>
              <a:t>IFC: On January 1, 2019…</a:t>
            </a:r>
            <a:endParaRPr lang="en-US" dirty="0"/>
          </a:p>
        </p:txBody>
      </p:sp>
      <p:sp>
        <p:nvSpPr>
          <p:cNvPr id="13316" name="Slide Number Placeholder 1"/>
          <p:cNvSpPr>
            <a:spLocks noGrp="1"/>
          </p:cNvSpPr>
          <p:nvPr>
            <p:ph type="sldNum" sz="quarter" idx="10"/>
          </p:nvPr>
        </p:nvSpPr>
        <p:spPr>
          <a:xfrm>
            <a:off x="6737684" y="6324600"/>
            <a:ext cx="2133600" cy="238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357858-9111-4F5D-B77D-E90B863899D5}" type="slidenum">
              <a:rPr lang="en-US" altLang="en-US" smtClean="0">
                <a:solidFill>
                  <a:schemeClr val="bg1"/>
                </a:solidFill>
                <a:latin typeface="+mn-lt"/>
              </a:rPr>
              <a:pPr/>
              <a:t>8</a:t>
            </a:fld>
            <a:endParaRPr lang="en-US" altLang="en-US" dirty="0" smtClean="0">
              <a:solidFill>
                <a:schemeClr val="bg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219200"/>
            <a:ext cx="8458200" cy="4571999"/>
          </a:xfrm>
        </p:spPr>
        <p:txBody>
          <a:bodyPr>
            <a:normAutofit fontScale="77500" lnSpcReduction="20000"/>
          </a:bodyPr>
          <a:lstStyle/>
          <a:p>
            <a:pPr marL="0" indent="0">
              <a:spcBef>
                <a:spcPts val="600"/>
              </a:spcBef>
              <a:spcAft>
                <a:spcPts val="600"/>
              </a:spcAft>
              <a:buNone/>
            </a:pPr>
            <a:r>
              <a:rPr lang="en-US" sz="3600" b="1" dirty="0" smtClean="0">
                <a:solidFill>
                  <a:schemeClr val="bg2">
                    <a:lumMod val="50000"/>
                  </a:schemeClr>
                </a:solidFill>
                <a:latin typeface="Arial" panose="020B0604020202020204" pitchFamily="34" charset="0"/>
              </a:rPr>
              <a:t>Effective Jan. </a:t>
            </a:r>
            <a:r>
              <a:rPr lang="en-US" sz="3600" b="1" dirty="0">
                <a:solidFill>
                  <a:schemeClr val="bg2">
                    <a:lumMod val="50000"/>
                  </a:schemeClr>
                </a:solidFill>
                <a:latin typeface="Arial" panose="020B0604020202020204" pitchFamily="34" charset="0"/>
              </a:rPr>
              <a:t>1, </a:t>
            </a:r>
            <a:r>
              <a:rPr lang="en-US" sz="3600" b="1" dirty="0" smtClean="0">
                <a:solidFill>
                  <a:schemeClr val="bg2">
                    <a:lumMod val="50000"/>
                  </a:schemeClr>
                </a:solidFill>
                <a:latin typeface="Arial" panose="020B0604020202020204" pitchFamily="34" charset="0"/>
              </a:rPr>
              <a:t>2019</a:t>
            </a:r>
            <a:endParaRPr lang="en-US" sz="3600" b="1" dirty="0">
              <a:solidFill>
                <a:schemeClr val="bg2">
                  <a:lumMod val="50000"/>
                </a:schemeClr>
              </a:solidFill>
              <a:latin typeface="Arial" panose="020B0604020202020204" pitchFamily="34" charset="0"/>
            </a:endParaRPr>
          </a:p>
          <a:p>
            <a:pPr marL="285750" indent="-285750">
              <a:spcBef>
                <a:spcPts val="600"/>
              </a:spcBef>
              <a:spcAft>
                <a:spcPts val="600"/>
              </a:spcAft>
            </a:pPr>
            <a:r>
              <a:rPr lang="en-US" dirty="0" smtClean="0">
                <a:solidFill>
                  <a:schemeClr val="bg2">
                    <a:lumMod val="50000"/>
                  </a:schemeClr>
                </a:solidFill>
                <a:latin typeface="Arial" panose="020B0604020202020204" pitchFamily="34" charset="0"/>
              </a:rPr>
              <a:t>BHO Access </a:t>
            </a:r>
            <a:r>
              <a:rPr lang="en-US" dirty="0">
                <a:solidFill>
                  <a:schemeClr val="bg2">
                    <a:lumMod val="50000"/>
                  </a:schemeClr>
                </a:solidFill>
                <a:latin typeface="Arial" panose="020B0604020202020204" pitchFamily="34" charset="0"/>
              </a:rPr>
              <a:t>to Care </a:t>
            </a:r>
            <a:r>
              <a:rPr lang="en-US" dirty="0" smtClean="0">
                <a:solidFill>
                  <a:schemeClr val="bg2">
                    <a:lumMod val="50000"/>
                  </a:schemeClr>
                </a:solidFill>
                <a:latin typeface="Arial" panose="020B0604020202020204" pitchFamily="34" charset="0"/>
              </a:rPr>
              <a:t>standards ELIMINATED</a:t>
            </a:r>
            <a:endParaRPr lang="en-US" dirty="0">
              <a:solidFill>
                <a:schemeClr val="bg2">
                  <a:lumMod val="50000"/>
                </a:schemeClr>
              </a:solidFill>
              <a:latin typeface="Arial" panose="020B0604020202020204" pitchFamily="34" charset="0"/>
            </a:endParaRPr>
          </a:p>
          <a:p>
            <a:pPr marL="285750" indent="-285750">
              <a:spcBef>
                <a:spcPts val="600"/>
              </a:spcBef>
              <a:spcAft>
                <a:spcPts val="600"/>
              </a:spcAft>
            </a:pPr>
            <a:r>
              <a:rPr lang="en-US" dirty="0" smtClean="0">
                <a:solidFill>
                  <a:schemeClr val="bg2">
                    <a:lumMod val="50000"/>
                  </a:schemeClr>
                </a:solidFill>
                <a:latin typeface="Arial" panose="020B0604020202020204" pitchFamily="34" charset="0"/>
              </a:rPr>
              <a:t>Low</a:t>
            </a:r>
            <a:r>
              <a:rPr lang="en-US" dirty="0">
                <a:solidFill>
                  <a:schemeClr val="bg2">
                    <a:lumMod val="50000"/>
                  </a:schemeClr>
                </a:solidFill>
                <a:latin typeface="Arial" panose="020B0604020202020204" pitchFamily="34" charset="0"/>
              </a:rPr>
              <a:t>, moderate and high intensity provided by Coordinated Care</a:t>
            </a:r>
          </a:p>
          <a:p>
            <a:pPr marL="285750" indent="-285750">
              <a:spcBef>
                <a:spcPts val="600"/>
              </a:spcBef>
              <a:spcAft>
                <a:spcPts val="600"/>
              </a:spcAft>
            </a:pPr>
            <a:r>
              <a:rPr lang="en-US" dirty="0" smtClean="0">
                <a:solidFill>
                  <a:schemeClr val="bg2">
                    <a:lumMod val="50000"/>
                  </a:schemeClr>
                </a:solidFill>
                <a:latin typeface="Arial" panose="020B0604020202020204" pitchFamily="34" charset="0"/>
              </a:rPr>
              <a:t>Services </a:t>
            </a:r>
            <a:r>
              <a:rPr lang="en-US" dirty="0">
                <a:solidFill>
                  <a:schemeClr val="bg2">
                    <a:lumMod val="50000"/>
                  </a:schemeClr>
                </a:solidFill>
                <a:latin typeface="Arial" panose="020B0604020202020204" pitchFamily="34" charset="0"/>
              </a:rPr>
              <a:t>available from any Coordinated Care provider </a:t>
            </a:r>
            <a:r>
              <a:rPr lang="en-US" dirty="0" smtClean="0">
                <a:solidFill>
                  <a:schemeClr val="bg2">
                    <a:lumMod val="50000"/>
                  </a:schemeClr>
                </a:solidFill>
                <a:latin typeface="Arial" panose="020B0604020202020204" pitchFamily="34" charset="0"/>
              </a:rPr>
              <a:t>(*even </a:t>
            </a:r>
            <a:r>
              <a:rPr lang="en-US" dirty="0">
                <a:solidFill>
                  <a:schemeClr val="bg2">
                    <a:lumMod val="50000"/>
                  </a:schemeClr>
                </a:solidFill>
                <a:latin typeface="Arial" panose="020B0604020202020204" pitchFamily="34" charset="0"/>
              </a:rPr>
              <a:t>outside county member lives in) </a:t>
            </a:r>
          </a:p>
          <a:p>
            <a:pPr marL="285750" indent="-285750">
              <a:spcBef>
                <a:spcPts val="600"/>
              </a:spcBef>
              <a:spcAft>
                <a:spcPts val="600"/>
              </a:spcAft>
            </a:pPr>
            <a:r>
              <a:rPr lang="en-US" dirty="0">
                <a:solidFill>
                  <a:schemeClr val="bg2">
                    <a:lumMod val="50000"/>
                  </a:schemeClr>
                </a:solidFill>
                <a:latin typeface="Arial" panose="020B0604020202020204" pitchFamily="34" charset="0"/>
              </a:rPr>
              <a:t>Members can </a:t>
            </a:r>
            <a:r>
              <a:rPr lang="en-US" dirty="0" smtClean="0">
                <a:solidFill>
                  <a:schemeClr val="bg2">
                    <a:lumMod val="50000"/>
                  </a:schemeClr>
                </a:solidFill>
                <a:latin typeface="Arial" panose="020B0604020202020204" pitchFamily="34" charset="0"/>
              </a:rPr>
              <a:t>self-refer</a:t>
            </a:r>
            <a:endParaRPr lang="en-US" dirty="0">
              <a:solidFill>
                <a:schemeClr val="bg2">
                  <a:lumMod val="50000"/>
                </a:schemeClr>
              </a:solidFill>
              <a:latin typeface="Arial" panose="020B0604020202020204" pitchFamily="34" charset="0"/>
            </a:endParaRPr>
          </a:p>
          <a:p>
            <a:pPr marL="285750" indent="-285750">
              <a:spcBef>
                <a:spcPts val="600"/>
              </a:spcBef>
              <a:spcAft>
                <a:spcPts val="600"/>
              </a:spcAft>
            </a:pPr>
            <a:r>
              <a:rPr lang="en-US" dirty="0">
                <a:solidFill>
                  <a:schemeClr val="bg2">
                    <a:lumMod val="50000"/>
                  </a:schemeClr>
                </a:solidFill>
                <a:latin typeface="Arial" panose="020B0604020202020204" pitchFamily="34" charset="0"/>
              </a:rPr>
              <a:t>Easier access to outpatient </a:t>
            </a:r>
            <a:r>
              <a:rPr lang="en-US" dirty="0" smtClean="0">
                <a:solidFill>
                  <a:schemeClr val="bg2">
                    <a:lumMod val="50000"/>
                  </a:schemeClr>
                </a:solidFill>
                <a:latin typeface="Arial" panose="020B0604020202020204" pitchFamily="34" charset="0"/>
              </a:rPr>
              <a:t>services</a:t>
            </a:r>
            <a:endParaRPr lang="en-US" sz="1800" b="1" dirty="0">
              <a:solidFill>
                <a:schemeClr val="bg2">
                  <a:lumMod val="50000"/>
                </a:schemeClr>
              </a:solidFill>
              <a:latin typeface="Arial" panose="020B0604020202020204" pitchFamily="34" charset="0"/>
            </a:endParaRPr>
          </a:p>
          <a:p>
            <a:pPr marL="0" indent="0" algn="ctr">
              <a:spcBef>
                <a:spcPts val="600"/>
              </a:spcBef>
              <a:spcAft>
                <a:spcPts val="600"/>
              </a:spcAft>
              <a:buNone/>
            </a:pPr>
            <a:r>
              <a:rPr lang="en-US" sz="4000" b="1" dirty="0">
                <a:solidFill>
                  <a:schemeClr val="bg2">
                    <a:lumMod val="50000"/>
                  </a:schemeClr>
                </a:solidFill>
                <a:latin typeface="Arial" panose="020B0604020202020204" pitchFamily="34" charset="0"/>
              </a:rPr>
              <a:t>Call Coordinated Care for any behavioral health </a:t>
            </a:r>
            <a:r>
              <a:rPr lang="en-US" sz="4000" b="1" dirty="0" smtClean="0">
                <a:solidFill>
                  <a:schemeClr val="bg2">
                    <a:lumMod val="50000"/>
                  </a:schemeClr>
                </a:solidFill>
                <a:latin typeface="Arial" panose="020B0604020202020204" pitchFamily="34" charset="0"/>
              </a:rPr>
              <a:t>service 1-844-354-9876.</a:t>
            </a:r>
            <a:endParaRPr lang="en-US" sz="4000" b="1" dirty="0">
              <a:solidFill>
                <a:schemeClr val="bg2">
                  <a:lumMod val="50000"/>
                </a:schemeClr>
              </a:solidFill>
              <a:latin typeface="Arial" panose="020B0604020202020204" pitchFamily="34" charset="0"/>
            </a:endParaRPr>
          </a:p>
          <a:p>
            <a:endParaRPr lang="en-US" dirty="0"/>
          </a:p>
        </p:txBody>
      </p:sp>
      <p:sp>
        <p:nvSpPr>
          <p:cNvPr id="8" name="Title 7"/>
          <p:cNvSpPr>
            <a:spLocks noGrp="1"/>
          </p:cNvSpPr>
          <p:nvPr>
            <p:ph type="title"/>
          </p:nvPr>
        </p:nvSpPr>
        <p:spPr/>
        <p:txBody>
          <a:bodyPr>
            <a:normAutofit fontScale="90000"/>
          </a:bodyPr>
          <a:lstStyle/>
          <a:p>
            <a:r>
              <a:rPr lang="en-US" dirty="0" smtClean="0"/>
              <a:t>Behavioral Health Benefits</a:t>
            </a:r>
            <a:endParaRPr lang="en-US" dirty="0"/>
          </a:p>
        </p:txBody>
      </p:sp>
      <p:sp>
        <p:nvSpPr>
          <p:cNvPr id="7" name="Slide Number Placeholder 6"/>
          <p:cNvSpPr>
            <a:spLocks noGrp="1"/>
          </p:cNvSpPr>
          <p:nvPr>
            <p:ph type="sldNum" sz="quarter" idx="10"/>
          </p:nvPr>
        </p:nvSpPr>
        <p:spPr/>
        <p:txBody>
          <a:bodyPr/>
          <a:lstStyle/>
          <a:p>
            <a:pPr>
              <a:defRPr/>
            </a:pPr>
            <a:fld id="{C534FD26-8F71-4919-A86E-CE000CF796ED}" type="slidenum">
              <a:rPr lang="en-US" altLang="en-US" smtClean="0"/>
              <a:pPr>
                <a:defRPr/>
              </a:pPr>
              <a:t>9</a:t>
            </a:fld>
            <a:endParaRPr lang="en-US" altLang="en-US"/>
          </a:p>
        </p:txBody>
      </p:sp>
    </p:spTree>
    <p:extLst>
      <p:ext uri="{BB962C8B-B14F-4D97-AF65-F5344CB8AC3E}">
        <p14:creationId xmlns:p14="http://schemas.microsoft.com/office/powerpoint/2010/main" val="1727922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entene Health Plan Palette">
      <a:dk1>
        <a:sysClr val="windowText" lastClr="000000"/>
      </a:dk1>
      <a:lt1>
        <a:sysClr val="window" lastClr="FFFFFF"/>
      </a:lt1>
      <a:dk2>
        <a:srgbClr val="000000"/>
      </a:dk2>
      <a:lt2>
        <a:srgbClr val="FFFFFF"/>
      </a:lt2>
      <a:accent1>
        <a:srgbClr val="F58220"/>
      </a:accent1>
      <a:accent2>
        <a:srgbClr val="6E6E6E"/>
      </a:accent2>
      <a:accent3>
        <a:srgbClr val="AAC81E"/>
      </a:accent3>
      <a:accent4>
        <a:srgbClr val="A8005B"/>
      </a:accent4>
      <a:accent5>
        <a:srgbClr val="00B9E7"/>
      </a:accent5>
      <a:accent6>
        <a:srgbClr val="FDB913"/>
      </a:accent6>
      <a:hlink>
        <a:srgbClr val="F58220"/>
      </a:hlink>
      <a:folHlink>
        <a:srgbClr val="6E6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50CE318A2D3B46BB8F885DAA8CD7DA" ma:contentTypeVersion="0" ma:contentTypeDescription="Create a new document." ma:contentTypeScope="" ma:versionID="f862684f2cd14a5064ce84b5efaab6ec">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9324DE-F1AE-4CEF-A341-F171A614526E}">
  <ds:schemaRefs>
    <ds:schemaRef ds:uri="http://schemas.microsoft.com/sharepoint/v3/contenttype/forms"/>
  </ds:schemaRefs>
</ds:datastoreItem>
</file>

<file path=customXml/itemProps2.xml><?xml version="1.0" encoding="utf-8"?>
<ds:datastoreItem xmlns:ds="http://schemas.openxmlformats.org/officeDocument/2006/customXml" ds:itemID="{36E96E10-C2C5-452B-B1C1-C1C60A98E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E715A7D-F5B8-4E4D-8904-22BFD0BE3929}">
  <ds:schemaRefs>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17390</TotalTime>
  <Words>2162</Words>
  <Application>Microsoft Office PowerPoint</Application>
  <PresentationFormat>On-screen Show (4:3)</PresentationFormat>
  <Paragraphs>340</Paragraphs>
  <Slides>24</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Wingdings</vt:lpstr>
      <vt:lpstr>Helvetica</vt:lpstr>
      <vt:lpstr>Calibri</vt:lpstr>
      <vt:lpstr>Lucida Sans</vt:lpstr>
      <vt:lpstr>1_Office Theme</vt:lpstr>
      <vt:lpstr>Custom Design</vt:lpstr>
      <vt:lpstr>Integrated Foster Care (IFC) </vt:lpstr>
      <vt:lpstr>Integrated Foster Care: Statewide</vt:lpstr>
      <vt:lpstr>Regional Service Areas</vt:lpstr>
      <vt:lpstr>IFC Implementation: IFC RSA Readiness</vt:lpstr>
      <vt:lpstr>WISe Planning </vt:lpstr>
      <vt:lpstr>Coverage and Exceptions</vt:lpstr>
      <vt:lpstr>Behavioral Health Services Only (BHSO) </vt:lpstr>
      <vt:lpstr>IFC: On January 1, 2019…</vt:lpstr>
      <vt:lpstr>Behavioral Health Benefits</vt:lpstr>
      <vt:lpstr>Behavioral Health Benefits</vt:lpstr>
      <vt:lpstr>What about Crisis Services?  </vt:lpstr>
      <vt:lpstr>BH-ASO Responsibilities</vt:lpstr>
      <vt:lpstr>AHCC Program Objectives</vt:lpstr>
      <vt:lpstr>Whole-Person Healthcare</vt:lpstr>
      <vt:lpstr>PowerPoint Presentation</vt:lpstr>
      <vt:lpstr>SOC Core Values</vt:lpstr>
      <vt:lpstr>Our Goal: Make it easier </vt:lpstr>
      <vt:lpstr>Integrated Care Coordination (ICC) Teams:</vt:lpstr>
      <vt:lpstr>Accountability &amp; Transparency</vt:lpstr>
      <vt:lpstr>Keeping You Updated</vt:lpstr>
      <vt:lpstr>Need More Information?</vt:lpstr>
      <vt:lpstr>Community Educators</vt:lpstr>
      <vt:lpstr>AHCC Liaisons</vt:lpstr>
      <vt:lpstr>PowerPoint Presentation</vt:lpstr>
    </vt:vector>
  </TitlesOfParts>
  <Company>Centene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Hagan</dc:creator>
  <cp:lastModifiedBy>Tory B. Gildred</cp:lastModifiedBy>
  <cp:revision>424</cp:revision>
  <cp:lastPrinted>2016-05-25T00:01:58Z</cp:lastPrinted>
  <dcterms:created xsi:type="dcterms:W3CDTF">2012-09-20T18:39:02Z</dcterms:created>
  <dcterms:modified xsi:type="dcterms:W3CDTF">2018-10-04T17:02:04Z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0x0101001750CE318A2D3B46BB8F885DAA8CD7DA</vt:lpwstr>
  </property>
  <property fmtid="{D5CDD505-2E9C-101B-9397-08002B2CF9AE}" pid="3" name="TaxKeyword">
    <vt:lpwstr/>
  </property>
</Properties>
</file>