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9"/>
  </p:notesMasterIdLst>
  <p:sldIdLst>
    <p:sldId id="257" r:id="rId2"/>
    <p:sldId id="283" r:id="rId3"/>
    <p:sldId id="321" r:id="rId4"/>
    <p:sldId id="323" r:id="rId5"/>
    <p:sldId id="329" r:id="rId6"/>
    <p:sldId id="324" r:id="rId7"/>
    <p:sldId id="325" r:id="rId8"/>
    <p:sldId id="314" r:id="rId9"/>
    <p:sldId id="309" r:id="rId10"/>
    <p:sldId id="318" r:id="rId11"/>
    <p:sldId id="315" r:id="rId12"/>
    <p:sldId id="319" r:id="rId13"/>
    <p:sldId id="328" r:id="rId14"/>
    <p:sldId id="313" r:id="rId15"/>
    <p:sldId id="330" r:id="rId16"/>
    <p:sldId id="304" r:id="rId17"/>
    <p:sldId id="331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marshallmay@gmail.com" initials="j" lastIdx="1" clrIdx="0">
    <p:extLst>
      <p:ext uri="{19B8F6BF-5375-455C-9EA6-DF929625EA0E}">
        <p15:presenceInfo xmlns:p15="http://schemas.microsoft.com/office/powerpoint/2012/main" userId="2b4623d87de1cc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8080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60856" autoAdjust="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12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0AA45-14D2-4DA2-8E37-6A9B0429D1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D36481-C605-49CE-A750-E0D3B19AA505}">
      <dgm:prSet/>
      <dgm:spPr/>
      <dgm:t>
        <a:bodyPr/>
        <a:lstStyle/>
        <a:p>
          <a:r>
            <a:rPr lang="en-US" dirty="0"/>
            <a:t>We need more information!</a:t>
          </a:r>
        </a:p>
      </dgm:t>
    </dgm:pt>
    <dgm:pt modelId="{3DCA2BE3-DDBC-4812-ACE0-89D934A29D83}" type="parTrans" cxnId="{4DBD5995-3DC0-4750-8275-B7252443DB1F}">
      <dgm:prSet/>
      <dgm:spPr/>
      <dgm:t>
        <a:bodyPr/>
        <a:lstStyle/>
        <a:p>
          <a:endParaRPr lang="en-US"/>
        </a:p>
      </dgm:t>
    </dgm:pt>
    <dgm:pt modelId="{A75A29E3-9814-43EA-9C6A-608596242F43}" type="sibTrans" cxnId="{4DBD5995-3DC0-4750-8275-B7252443DB1F}">
      <dgm:prSet/>
      <dgm:spPr/>
      <dgm:t>
        <a:bodyPr/>
        <a:lstStyle/>
        <a:p>
          <a:endParaRPr lang="en-US"/>
        </a:p>
      </dgm:t>
    </dgm:pt>
    <dgm:pt modelId="{682D13B2-BFCD-4727-A0F0-D18544BE0DDD}">
      <dgm:prSet/>
      <dgm:spPr/>
      <dgm:t>
        <a:bodyPr/>
        <a:lstStyle/>
        <a:p>
          <a:r>
            <a:rPr lang="en-US" dirty="0"/>
            <a:t>How are other associations like WACF sustainable?</a:t>
          </a:r>
        </a:p>
      </dgm:t>
    </dgm:pt>
    <dgm:pt modelId="{D126108E-E897-43E3-9454-343DDA8B7EA7}" type="parTrans" cxnId="{4CC0CA76-F5DA-4F3D-8160-A1D1CF23EC62}">
      <dgm:prSet/>
      <dgm:spPr/>
      <dgm:t>
        <a:bodyPr/>
        <a:lstStyle/>
        <a:p>
          <a:endParaRPr lang="en-US"/>
        </a:p>
      </dgm:t>
    </dgm:pt>
    <dgm:pt modelId="{2837A1ED-2555-4E97-8FCB-2163AB117E6A}" type="sibTrans" cxnId="{4CC0CA76-F5DA-4F3D-8160-A1D1CF23EC62}">
      <dgm:prSet/>
      <dgm:spPr/>
      <dgm:t>
        <a:bodyPr/>
        <a:lstStyle/>
        <a:p>
          <a:endParaRPr lang="en-US"/>
        </a:p>
      </dgm:t>
    </dgm:pt>
    <dgm:pt modelId="{2B7F2198-EB4A-49E0-A520-5A0D6508D59B}">
      <dgm:prSet/>
      <dgm:spPr/>
      <dgm:t>
        <a:bodyPr/>
        <a:lstStyle/>
        <a:p>
          <a:r>
            <a:rPr lang="en-US" dirty="0"/>
            <a:t>Our original business model isn’t going to work</a:t>
          </a:r>
        </a:p>
      </dgm:t>
    </dgm:pt>
    <dgm:pt modelId="{A46AE6E7-D551-4A57-B1FD-A7D087934A62}" type="parTrans" cxnId="{A75922D5-AD68-4212-9859-AF76D450C278}">
      <dgm:prSet/>
      <dgm:spPr/>
      <dgm:t>
        <a:bodyPr/>
        <a:lstStyle/>
        <a:p>
          <a:endParaRPr lang="en-US"/>
        </a:p>
      </dgm:t>
    </dgm:pt>
    <dgm:pt modelId="{33127B20-9DB8-45F2-913F-B3F23333A733}" type="sibTrans" cxnId="{A75922D5-AD68-4212-9859-AF76D450C278}">
      <dgm:prSet/>
      <dgm:spPr/>
      <dgm:t>
        <a:bodyPr/>
        <a:lstStyle/>
        <a:p>
          <a:endParaRPr lang="en-US"/>
        </a:p>
      </dgm:t>
    </dgm:pt>
    <dgm:pt modelId="{F8604791-CBBF-4450-9BD4-8D9150B99A3C}">
      <dgm:prSet/>
      <dgm:spPr/>
      <dgm:t>
        <a:bodyPr/>
        <a:lstStyle/>
        <a:p>
          <a:r>
            <a:rPr lang="en-US" dirty="0"/>
            <a:t>What model will work?</a:t>
          </a:r>
        </a:p>
      </dgm:t>
    </dgm:pt>
    <dgm:pt modelId="{D0978562-37A8-4CAA-A0EA-313E3EFE849A}" type="parTrans" cxnId="{C9335CA8-D2F2-49DE-B491-385639ABF312}">
      <dgm:prSet/>
      <dgm:spPr/>
      <dgm:t>
        <a:bodyPr/>
        <a:lstStyle/>
        <a:p>
          <a:endParaRPr lang="en-US"/>
        </a:p>
      </dgm:t>
    </dgm:pt>
    <dgm:pt modelId="{A47984C8-19D0-436F-AE63-72A928C1464D}" type="sibTrans" cxnId="{C9335CA8-D2F2-49DE-B491-385639ABF312}">
      <dgm:prSet/>
      <dgm:spPr/>
      <dgm:t>
        <a:bodyPr/>
        <a:lstStyle/>
        <a:p>
          <a:endParaRPr lang="en-US"/>
        </a:p>
      </dgm:t>
    </dgm:pt>
    <dgm:pt modelId="{FC5DD24F-C9E7-4B76-812C-2254D78C4A6F}" type="pres">
      <dgm:prSet presAssocID="{3150AA45-14D2-4DA2-8E37-6A9B0429D14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139F17-EB13-41AF-A60B-F16D56593F66}" type="pres">
      <dgm:prSet presAssocID="{3150AA45-14D2-4DA2-8E37-6A9B0429D14C}" presName="arrow" presStyleLbl="bgShp" presStyleIdx="0" presStyleCnt="1"/>
      <dgm:spPr/>
    </dgm:pt>
    <dgm:pt modelId="{FDC8EDEC-DABC-436B-AADA-DC59E6D871CB}" type="pres">
      <dgm:prSet presAssocID="{3150AA45-14D2-4DA2-8E37-6A9B0429D14C}" presName="linearProcess" presStyleCnt="0"/>
      <dgm:spPr/>
    </dgm:pt>
    <dgm:pt modelId="{D7E509DD-D312-401F-8845-44895B6B0FE3}" type="pres">
      <dgm:prSet presAssocID="{2B7F2198-EB4A-49E0-A520-5A0D6508D59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DC390-EF14-40DB-A995-8B3AC38BFFF9}" type="pres">
      <dgm:prSet presAssocID="{33127B20-9DB8-45F2-913F-B3F23333A733}" presName="sibTrans" presStyleCnt="0"/>
      <dgm:spPr/>
    </dgm:pt>
    <dgm:pt modelId="{BA1DBD5D-91AE-473B-925F-117389989D22}" type="pres">
      <dgm:prSet presAssocID="{F8604791-CBBF-4450-9BD4-8D9150B99A3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700E1-F05A-4F11-8956-5607B84A07F9}" type="pres">
      <dgm:prSet presAssocID="{A47984C8-19D0-436F-AE63-72A928C1464D}" presName="sibTrans" presStyleCnt="0"/>
      <dgm:spPr/>
    </dgm:pt>
    <dgm:pt modelId="{196CF712-1CC2-4E01-BE42-F1AC8A9DAE32}" type="pres">
      <dgm:prSet presAssocID="{87D36481-C605-49CE-A750-E0D3B19AA50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44C5-23EA-4B01-B185-0E40766798DC}" type="pres">
      <dgm:prSet presAssocID="{A75A29E3-9814-43EA-9C6A-608596242F43}" presName="sibTrans" presStyleCnt="0"/>
      <dgm:spPr/>
    </dgm:pt>
    <dgm:pt modelId="{12C32BFA-6006-47FC-9A95-03AA41295F54}" type="pres">
      <dgm:prSet presAssocID="{682D13B2-BFCD-4727-A0F0-D18544BE0DD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C0CA76-F5DA-4F3D-8160-A1D1CF23EC62}" srcId="{3150AA45-14D2-4DA2-8E37-6A9B0429D14C}" destId="{682D13B2-BFCD-4727-A0F0-D18544BE0DDD}" srcOrd="3" destOrd="0" parTransId="{D126108E-E897-43E3-9454-343DDA8B7EA7}" sibTransId="{2837A1ED-2555-4E97-8FCB-2163AB117E6A}"/>
    <dgm:cxn modelId="{3981388F-D03E-4326-B16D-E35B0EBAE818}" type="presOf" srcId="{2B7F2198-EB4A-49E0-A520-5A0D6508D59B}" destId="{D7E509DD-D312-401F-8845-44895B6B0FE3}" srcOrd="0" destOrd="0" presId="urn:microsoft.com/office/officeart/2005/8/layout/hProcess9"/>
    <dgm:cxn modelId="{93CCA766-E4C1-4706-99EB-8A13A12E1BD7}" type="presOf" srcId="{682D13B2-BFCD-4727-A0F0-D18544BE0DDD}" destId="{12C32BFA-6006-47FC-9A95-03AA41295F54}" srcOrd="0" destOrd="0" presId="urn:microsoft.com/office/officeart/2005/8/layout/hProcess9"/>
    <dgm:cxn modelId="{2E37B0D5-6F01-4C3F-B287-2B3EFFE882A0}" type="presOf" srcId="{F8604791-CBBF-4450-9BD4-8D9150B99A3C}" destId="{BA1DBD5D-91AE-473B-925F-117389989D22}" srcOrd="0" destOrd="0" presId="urn:microsoft.com/office/officeart/2005/8/layout/hProcess9"/>
    <dgm:cxn modelId="{46271F0B-71AD-41A3-90FB-60E4EB368A02}" type="presOf" srcId="{87D36481-C605-49CE-A750-E0D3B19AA505}" destId="{196CF712-1CC2-4E01-BE42-F1AC8A9DAE32}" srcOrd="0" destOrd="0" presId="urn:microsoft.com/office/officeart/2005/8/layout/hProcess9"/>
    <dgm:cxn modelId="{A75922D5-AD68-4212-9859-AF76D450C278}" srcId="{3150AA45-14D2-4DA2-8E37-6A9B0429D14C}" destId="{2B7F2198-EB4A-49E0-A520-5A0D6508D59B}" srcOrd="0" destOrd="0" parTransId="{A46AE6E7-D551-4A57-B1FD-A7D087934A62}" sibTransId="{33127B20-9DB8-45F2-913F-B3F23333A733}"/>
    <dgm:cxn modelId="{4DBD5995-3DC0-4750-8275-B7252443DB1F}" srcId="{3150AA45-14D2-4DA2-8E37-6A9B0429D14C}" destId="{87D36481-C605-49CE-A750-E0D3B19AA505}" srcOrd="2" destOrd="0" parTransId="{3DCA2BE3-DDBC-4812-ACE0-89D934A29D83}" sibTransId="{A75A29E3-9814-43EA-9C6A-608596242F43}"/>
    <dgm:cxn modelId="{9DB47653-1AA3-433B-B011-3A5698C6DF6B}" type="presOf" srcId="{3150AA45-14D2-4DA2-8E37-6A9B0429D14C}" destId="{FC5DD24F-C9E7-4B76-812C-2254D78C4A6F}" srcOrd="0" destOrd="0" presId="urn:microsoft.com/office/officeart/2005/8/layout/hProcess9"/>
    <dgm:cxn modelId="{C9335CA8-D2F2-49DE-B491-385639ABF312}" srcId="{3150AA45-14D2-4DA2-8E37-6A9B0429D14C}" destId="{F8604791-CBBF-4450-9BD4-8D9150B99A3C}" srcOrd="1" destOrd="0" parTransId="{D0978562-37A8-4CAA-A0EA-313E3EFE849A}" sibTransId="{A47984C8-19D0-436F-AE63-72A928C1464D}"/>
    <dgm:cxn modelId="{085F7B65-5A0C-4F6A-8C26-3CAFA3A152B8}" type="presParOf" srcId="{FC5DD24F-C9E7-4B76-812C-2254D78C4A6F}" destId="{B2139F17-EB13-41AF-A60B-F16D56593F66}" srcOrd="0" destOrd="0" presId="urn:microsoft.com/office/officeart/2005/8/layout/hProcess9"/>
    <dgm:cxn modelId="{735A4A84-70F1-4CC5-BE61-097C4A9DB834}" type="presParOf" srcId="{FC5DD24F-C9E7-4B76-812C-2254D78C4A6F}" destId="{FDC8EDEC-DABC-436B-AADA-DC59E6D871CB}" srcOrd="1" destOrd="0" presId="urn:microsoft.com/office/officeart/2005/8/layout/hProcess9"/>
    <dgm:cxn modelId="{97DAF293-9F93-4333-B58A-B116FCDDE857}" type="presParOf" srcId="{FDC8EDEC-DABC-436B-AADA-DC59E6D871CB}" destId="{D7E509DD-D312-401F-8845-44895B6B0FE3}" srcOrd="0" destOrd="0" presId="urn:microsoft.com/office/officeart/2005/8/layout/hProcess9"/>
    <dgm:cxn modelId="{1FD9BF1A-3B27-4787-9668-F0D17CBB6701}" type="presParOf" srcId="{FDC8EDEC-DABC-436B-AADA-DC59E6D871CB}" destId="{B32DC390-EF14-40DB-A995-8B3AC38BFFF9}" srcOrd="1" destOrd="0" presId="urn:microsoft.com/office/officeart/2005/8/layout/hProcess9"/>
    <dgm:cxn modelId="{AAB6913D-E414-4829-ADFD-3F70AD6132C5}" type="presParOf" srcId="{FDC8EDEC-DABC-436B-AADA-DC59E6D871CB}" destId="{BA1DBD5D-91AE-473B-925F-117389989D22}" srcOrd="2" destOrd="0" presId="urn:microsoft.com/office/officeart/2005/8/layout/hProcess9"/>
    <dgm:cxn modelId="{5F0E0AFF-31AD-4DE5-8D44-AF364A39A000}" type="presParOf" srcId="{FDC8EDEC-DABC-436B-AADA-DC59E6D871CB}" destId="{4A8700E1-F05A-4F11-8956-5607B84A07F9}" srcOrd="3" destOrd="0" presId="urn:microsoft.com/office/officeart/2005/8/layout/hProcess9"/>
    <dgm:cxn modelId="{AC7B3DF5-1D7B-401B-86C7-F7DEC44FFA51}" type="presParOf" srcId="{FDC8EDEC-DABC-436B-AADA-DC59E6D871CB}" destId="{196CF712-1CC2-4E01-BE42-F1AC8A9DAE32}" srcOrd="4" destOrd="0" presId="urn:microsoft.com/office/officeart/2005/8/layout/hProcess9"/>
    <dgm:cxn modelId="{DA6B1882-53C7-4F61-AB45-228FD73770E2}" type="presParOf" srcId="{FDC8EDEC-DABC-436B-AADA-DC59E6D871CB}" destId="{0B0E44C5-23EA-4B01-B185-0E40766798DC}" srcOrd="5" destOrd="0" presId="urn:microsoft.com/office/officeart/2005/8/layout/hProcess9"/>
    <dgm:cxn modelId="{6EE524E0-82E6-4367-BED9-B9837D6405F5}" type="presParOf" srcId="{FDC8EDEC-DABC-436B-AADA-DC59E6D871CB}" destId="{12C32BFA-6006-47FC-9A95-03AA41295F5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87262-E00D-4853-A65D-3280E4ACD1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C97FB7-4CD9-45F7-A7D8-C2AC75198AD2}">
      <dgm:prSet/>
      <dgm:spPr/>
      <dgm:t>
        <a:bodyPr/>
        <a:lstStyle/>
        <a:p>
          <a:r>
            <a:rPr lang="en-US" dirty="0"/>
            <a:t>What do other NOSAC associations’ models look like?</a:t>
          </a:r>
        </a:p>
      </dgm:t>
    </dgm:pt>
    <dgm:pt modelId="{55C026AF-DF10-46F5-AB42-A1069CA834D1}" type="parTrans" cxnId="{570BD341-F79D-40F9-92D6-A69CE781244F}">
      <dgm:prSet/>
      <dgm:spPr/>
      <dgm:t>
        <a:bodyPr/>
        <a:lstStyle/>
        <a:p>
          <a:endParaRPr lang="en-US"/>
        </a:p>
      </dgm:t>
    </dgm:pt>
    <dgm:pt modelId="{E1FE8394-9B2E-457B-80C8-0E557A1130CB}" type="sibTrans" cxnId="{570BD341-F79D-40F9-92D6-A69CE781244F}">
      <dgm:prSet/>
      <dgm:spPr/>
      <dgm:t>
        <a:bodyPr/>
        <a:lstStyle/>
        <a:p>
          <a:endParaRPr lang="en-US"/>
        </a:p>
      </dgm:t>
    </dgm:pt>
    <dgm:pt modelId="{1D4D0730-50FE-48A3-8077-C727B31609C4}">
      <dgm:prSet/>
      <dgm:spPr/>
      <dgm:t>
        <a:bodyPr/>
        <a:lstStyle/>
        <a:p>
          <a:r>
            <a:rPr lang="en-US" dirty="0"/>
            <a:t>Revenue sources – dues, philanthropy, other revenue</a:t>
          </a:r>
        </a:p>
      </dgm:t>
    </dgm:pt>
    <dgm:pt modelId="{020707A6-978D-4156-A04E-0F5553D7CFE9}" type="parTrans" cxnId="{68F57209-1B24-467A-91FB-270D709BED53}">
      <dgm:prSet/>
      <dgm:spPr/>
      <dgm:t>
        <a:bodyPr/>
        <a:lstStyle/>
        <a:p>
          <a:endParaRPr lang="en-US"/>
        </a:p>
      </dgm:t>
    </dgm:pt>
    <dgm:pt modelId="{A38DFB56-91BE-4227-9679-71BC5EAFFDFD}" type="sibTrans" cxnId="{68F57209-1B24-467A-91FB-270D709BED53}">
      <dgm:prSet/>
      <dgm:spPr/>
      <dgm:t>
        <a:bodyPr/>
        <a:lstStyle/>
        <a:p>
          <a:endParaRPr lang="en-US"/>
        </a:p>
      </dgm:t>
    </dgm:pt>
    <dgm:pt modelId="{2469ACDB-6E26-4DD0-BED1-F0CD30FB6E50}">
      <dgm:prSet/>
      <dgm:spPr/>
      <dgm:t>
        <a:bodyPr/>
        <a:lstStyle/>
        <a:p>
          <a:r>
            <a:rPr lang="en-US" dirty="0"/>
            <a:t>Size, scope, years in business</a:t>
          </a:r>
        </a:p>
      </dgm:t>
    </dgm:pt>
    <dgm:pt modelId="{1A678FA9-FAB4-4108-8F86-919DD5FC2E2B}" type="parTrans" cxnId="{752605DA-DD5C-4617-A575-CB180D2A3B2A}">
      <dgm:prSet/>
      <dgm:spPr/>
      <dgm:t>
        <a:bodyPr/>
        <a:lstStyle/>
        <a:p>
          <a:endParaRPr lang="en-US"/>
        </a:p>
      </dgm:t>
    </dgm:pt>
    <dgm:pt modelId="{8ED42099-532E-49E5-AD37-4D93E642836D}" type="sibTrans" cxnId="{752605DA-DD5C-4617-A575-CB180D2A3B2A}">
      <dgm:prSet/>
      <dgm:spPr/>
      <dgm:t>
        <a:bodyPr/>
        <a:lstStyle/>
        <a:p>
          <a:endParaRPr lang="en-US"/>
        </a:p>
      </dgm:t>
    </dgm:pt>
    <dgm:pt modelId="{94AC4BA9-9216-4C31-A274-E76950913EEF}">
      <dgm:prSet/>
      <dgm:spPr/>
      <dgm:t>
        <a:bodyPr/>
        <a:lstStyle/>
        <a:p>
          <a:r>
            <a:rPr lang="en-US" dirty="0"/>
            <a:t>501c3 and/or 501c4?</a:t>
          </a:r>
        </a:p>
      </dgm:t>
    </dgm:pt>
    <dgm:pt modelId="{6DADCF43-5E24-4C55-ADCE-B83FB9FEFEE9}" type="parTrans" cxnId="{9C2E7951-5981-44B8-9F06-AE9879D5BC6C}">
      <dgm:prSet/>
      <dgm:spPr/>
      <dgm:t>
        <a:bodyPr/>
        <a:lstStyle/>
        <a:p>
          <a:endParaRPr lang="en-US"/>
        </a:p>
      </dgm:t>
    </dgm:pt>
    <dgm:pt modelId="{922A84E8-0B96-4DC1-92B4-02E900AAA246}" type="sibTrans" cxnId="{9C2E7951-5981-44B8-9F06-AE9879D5BC6C}">
      <dgm:prSet/>
      <dgm:spPr/>
      <dgm:t>
        <a:bodyPr/>
        <a:lstStyle/>
        <a:p>
          <a:endParaRPr lang="en-US"/>
        </a:p>
      </dgm:t>
    </dgm:pt>
    <dgm:pt modelId="{06A1410B-8760-4997-AC2E-E0D5A2AB70D5}">
      <dgm:prSet/>
      <dgm:spPr/>
      <dgm:t>
        <a:bodyPr/>
        <a:lstStyle/>
        <a:p>
          <a:r>
            <a:rPr lang="en-US" dirty="0"/>
            <a:t>In WA State, what do other nonprofit member associations look like?</a:t>
          </a:r>
        </a:p>
      </dgm:t>
    </dgm:pt>
    <dgm:pt modelId="{7950A6EE-5861-43FF-890B-037597F95077}" type="parTrans" cxnId="{FE6EC3D3-4A51-43ED-AF40-D8D9E0959FF1}">
      <dgm:prSet/>
      <dgm:spPr/>
      <dgm:t>
        <a:bodyPr/>
        <a:lstStyle/>
        <a:p>
          <a:endParaRPr lang="en-US"/>
        </a:p>
      </dgm:t>
    </dgm:pt>
    <dgm:pt modelId="{986A6207-9922-4A63-B131-94D32D71FAEB}" type="sibTrans" cxnId="{FE6EC3D3-4A51-43ED-AF40-D8D9E0959FF1}">
      <dgm:prSet/>
      <dgm:spPr/>
      <dgm:t>
        <a:bodyPr/>
        <a:lstStyle/>
        <a:p>
          <a:endParaRPr lang="en-US"/>
        </a:p>
      </dgm:t>
    </dgm:pt>
    <dgm:pt modelId="{897E6B1C-405A-458F-A4CE-834183B937AC}">
      <dgm:prSet/>
      <dgm:spPr/>
      <dgm:t>
        <a:bodyPr/>
        <a:lstStyle/>
        <a:p>
          <a:r>
            <a:rPr lang="en-US" dirty="0"/>
            <a:t>Revenue source</a:t>
          </a:r>
        </a:p>
      </dgm:t>
    </dgm:pt>
    <dgm:pt modelId="{E16C2514-F503-46C7-A73E-960FE0AF9DF5}" type="parTrans" cxnId="{AC371B1A-61FC-4E4D-A0B7-E309C7739119}">
      <dgm:prSet/>
      <dgm:spPr/>
      <dgm:t>
        <a:bodyPr/>
        <a:lstStyle/>
        <a:p>
          <a:endParaRPr lang="en-US"/>
        </a:p>
      </dgm:t>
    </dgm:pt>
    <dgm:pt modelId="{E012C193-EBC0-4CF2-BF3A-87A3B04F17ED}" type="sibTrans" cxnId="{AC371B1A-61FC-4E4D-A0B7-E309C7739119}">
      <dgm:prSet/>
      <dgm:spPr/>
      <dgm:t>
        <a:bodyPr/>
        <a:lstStyle/>
        <a:p>
          <a:endParaRPr lang="en-US"/>
        </a:p>
      </dgm:t>
    </dgm:pt>
    <dgm:pt modelId="{B52F1256-A5B7-4C80-BDCA-1474EDE6BCE0}">
      <dgm:prSet/>
      <dgm:spPr/>
      <dgm:t>
        <a:bodyPr/>
        <a:lstStyle/>
        <a:p>
          <a:r>
            <a:rPr lang="en-US" dirty="0"/>
            <a:t>Size, scope</a:t>
          </a:r>
        </a:p>
      </dgm:t>
    </dgm:pt>
    <dgm:pt modelId="{2620841A-C316-4DC2-B5C4-36D346AFFFB8}" type="parTrans" cxnId="{30A29AF6-3956-48A7-8754-A97862AF8E94}">
      <dgm:prSet/>
      <dgm:spPr/>
      <dgm:t>
        <a:bodyPr/>
        <a:lstStyle/>
        <a:p>
          <a:endParaRPr lang="en-US"/>
        </a:p>
      </dgm:t>
    </dgm:pt>
    <dgm:pt modelId="{0BA52927-FFE8-4BFB-B5DA-839737BA9F3A}" type="sibTrans" cxnId="{30A29AF6-3956-48A7-8754-A97862AF8E94}">
      <dgm:prSet/>
      <dgm:spPr/>
      <dgm:t>
        <a:bodyPr/>
        <a:lstStyle/>
        <a:p>
          <a:endParaRPr lang="en-US"/>
        </a:p>
      </dgm:t>
    </dgm:pt>
    <dgm:pt modelId="{DB3850DA-BED5-45C7-A336-EE0BA1976C22}" type="pres">
      <dgm:prSet presAssocID="{ECC87262-E00D-4853-A65D-3280E4ACD1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E9F85-AC3B-4D3A-A3F0-736FCFADAF68}" type="pres">
      <dgm:prSet presAssocID="{A9C97FB7-4CD9-45F7-A7D8-C2AC75198AD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BFAE5-E544-4E46-8993-F0C7FEEFB09C}" type="pres">
      <dgm:prSet presAssocID="{A9C97FB7-4CD9-45F7-A7D8-C2AC75198AD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3AD13-4C04-4DF4-825A-92F9631DECBC}" type="pres">
      <dgm:prSet presAssocID="{06A1410B-8760-4997-AC2E-E0D5A2AB70D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A40F1-B6B6-445A-BCE2-D6DCA76FE69B}" type="pres">
      <dgm:prSet presAssocID="{06A1410B-8760-4997-AC2E-E0D5A2AB70D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FB586F-9B9E-4DE1-A16B-353F38F04904}" type="presOf" srcId="{1D4D0730-50FE-48A3-8077-C727B31609C4}" destId="{E6ABFAE5-E544-4E46-8993-F0C7FEEFB09C}" srcOrd="0" destOrd="0" presId="urn:microsoft.com/office/officeart/2005/8/layout/vList2"/>
    <dgm:cxn modelId="{68F57209-1B24-467A-91FB-270D709BED53}" srcId="{A9C97FB7-4CD9-45F7-A7D8-C2AC75198AD2}" destId="{1D4D0730-50FE-48A3-8077-C727B31609C4}" srcOrd="0" destOrd="0" parTransId="{020707A6-978D-4156-A04E-0F5553D7CFE9}" sibTransId="{A38DFB56-91BE-4227-9679-71BC5EAFFDFD}"/>
    <dgm:cxn modelId="{9AD563FD-DC15-4373-B59A-C13FD100BFEB}" type="presOf" srcId="{2469ACDB-6E26-4DD0-BED1-F0CD30FB6E50}" destId="{E6ABFAE5-E544-4E46-8993-F0C7FEEFB09C}" srcOrd="0" destOrd="1" presId="urn:microsoft.com/office/officeart/2005/8/layout/vList2"/>
    <dgm:cxn modelId="{AC371B1A-61FC-4E4D-A0B7-E309C7739119}" srcId="{06A1410B-8760-4997-AC2E-E0D5A2AB70D5}" destId="{897E6B1C-405A-458F-A4CE-834183B937AC}" srcOrd="0" destOrd="0" parTransId="{E16C2514-F503-46C7-A73E-960FE0AF9DF5}" sibTransId="{E012C193-EBC0-4CF2-BF3A-87A3B04F17ED}"/>
    <dgm:cxn modelId="{9C2E7951-5981-44B8-9F06-AE9879D5BC6C}" srcId="{A9C97FB7-4CD9-45F7-A7D8-C2AC75198AD2}" destId="{94AC4BA9-9216-4C31-A274-E76950913EEF}" srcOrd="2" destOrd="0" parTransId="{6DADCF43-5E24-4C55-ADCE-B83FB9FEFEE9}" sibTransId="{922A84E8-0B96-4DC1-92B4-02E900AAA246}"/>
    <dgm:cxn modelId="{570BD341-F79D-40F9-92D6-A69CE781244F}" srcId="{ECC87262-E00D-4853-A65D-3280E4ACD17A}" destId="{A9C97FB7-4CD9-45F7-A7D8-C2AC75198AD2}" srcOrd="0" destOrd="0" parTransId="{55C026AF-DF10-46F5-AB42-A1069CA834D1}" sibTransId="{E1FE8394-9B2E-457B-80C8-0E557A1130CB}"/>
    <dgm:cxn modelId="{752605DA-DD5C-4617-A575-CB180D2A3B2A}" srcId="{A9C97FB7-4CD9-45F7-A7D8-C2AC75198AD2}" destId="{2469ACDB-6E26-4DD0-BED1-F0CD30FB6E50}" srcOrd="1" destOrd="0" parTransId="{1A678FA9-FAB4-4108-8F86-919DD5FC2E2B}" sibTransId="{8ED42099-532E-49E5-AD37-4D93E642836D}"/>
    <dgm:cxn modelId="{A7A5AA8B-F209-455D-B613-B688D153D7BD}" type="presOf" srcId="{A9C97FB7-4CD9-45F7-A7D8-C2AC75198AD2}" destId="{5A3E9F85-AC3B-4D3A-A3F0-736FCFADAF68}" srcOrd="0" destOrd="0" presId="urn:microsoft.com/office/officeart/2005/8/layout/vList2"/>
    <dgm:cxn modelId="{7A2EE97D-5F63-47E9-99EF-A7355A057BA0}" type="presOf" srcId="{B52F1256-A5B7-4C80-BDCA-1474EDE6BCE0}" destId="{1CBA40F1-B6B6-445A-BCE2-D6DCA76FE69B}" srcOrd="0" destOrd="1" presId="urn:microsoft.com/office/officeart/2005/8/layout/vList2"/>
    <dgm:cxn modelId="{30A29AF6-3956-48A7-8754-A97862AF8E94}" srcId="{06A1410B-8760-4997-AC2E-E0D5A2AB70D5}" destId="{B52F1256-A5B7-4C80-BDCA-1474EDE6BCE0}" srcOrd="1" destOrd="0" parTransId="{2620841A-C316-4DC2-B5C4-36D346AFFFB8}" sibTransId="{0BA52927-FFE8-4BFB-B5DA-839737BA9F3A}"/>
    <dgm:cxn modelId="{2D5A21E4-A8B7-447D-989B-EA0A15B627BB}" type="presOf" srcId="{ECC87262-E00D-4853-A65D-3280E4ACD17A}" destId="{DB3850DA-BED5-45C7-A336-EE0BA1976C22}" srcOrd="0" destOrd="0" presId="urn:microsoft.com/office/officeart/2005/8/layout/vList2"/>
    <dgm:cxn modelId="{48C80DDF-AEE5-4647-AD6A-610B815339F7}" type="presOf" srcId="{94AC4BA9-9216-4C31-A274-E76950913EEF}" destId="{E6ABFAE5-E544-4E46-8993-F0C7FEEFB09C}" srcOrd="0" destOrd="2" presId="urn:microsoft.com/office/officeart/2005/8/layout/vList2"/>
    <dgm:cxn modelId="{FE6EC3D3-4A51-43ED-AF40-D8D9E0959FF1}" srcId="{ECC87262-E00D-4853-A65D-3280E4ACD17A}" destId="{06A1410B-8760-4997-AC2E-E0D5A2AB70D5}" srcOrd="1" destOrd="0" parTransId="{7950A6EE-5861-43FF-890B-037597F95077}" sibTransId="{986A6207-9922-4A63-B131-94D32D71FAEB}"/>
    <dgm:cxn modelId="{DC8BC27E-7B89-4286-8B54-3BBF0A43EE17}" type="presOf" srcId="{897E6B1C-405A-458F-A4CE-834183B937AC}" destId="{1CBA40F1-B6B6-445A-BCE2-D6DCA76FE69B}" srcOrd="0" destOrd="0" presId="urn:microsoft.com/office/officeart/2005/8/layout/vList2"/>
    <dgm:cxn modelId="{C6A5F524-3303-4108-B0B6-FBF605FB4B41}" type="presOf" srcId="{06A1410B-8760-4997-AC2E-E0D5A2AB70D5}" destId="{0B83AD13-4C04-4DF4-825A-92F9631DECBC}" srcOrd="0" destOrd="0" presId="urn:microsoft.com/office/officeart/2005/8/layout/vList2"/>
    <dgm:cxn modelId="{ED5F8FCA-14AB-489F-B85A-A0D497E05A01}" type="presParOf" srcId="{DB3850DA-BED5-45C7-A336-EE0BA1976C22}" destId="{5A3E9F85-AC3B-4D3A-A3F0-736FCFADAF68}" srcOrd="0" destOrd="0" presId="urn:microsoft.com/office/officeart/2005/8/layout/vList2"/>
    <dgm:cxn modelId="{0EE53B2F-3B08-48C2-98F6-45F2AD30AC7F}" type="presParOf" srcId="{DB3850DA-BED5-45C7-A336-EE0BA1976C22}" destId="{E6ABFAE5-E544-4E46-8993-F0C7FEEFB09C}" srcOrd="1" destOrd="0" presId="urn:microsoft.com/office/officeart/2005/8/layout/vList2"/>
    <dgm:cxn modelId="{7F22E34D-2DCD-4C75-8E04-D5E49C9EFAAC}" type="presParOf" srcId="{DB3850DA-BED5-45C7-A336-EE0BA1976C22}" destId="{0B83AD13-4C04-4DF4-825A-92F9631DECBC}" srcOrd="2" destOrd="0" presId="urn:microsoft.com/office/officeart/2005/8/layout/vList2"/>
    <dgm:cxn modelId="{3DAE05B1-040E-421F-A735-13EBA83F2423}" type="presParOf" srcId="{DB3850DA-BED5-45C7-A336-EE0BA1976C22}" destId="{1CBA40F1-B6B6-445A-BCE2-D6DCA76FE69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1A6E69-BED2-4AA1-B937-FFE811472E3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E8BA0-605C-4930-9B70-8DCE96030358}">
      <dgm:prSet phldrT="[Text]"/>
      <dgm:spPr/>
      <dgm:t>
        <a:bodyPr/>
        <a:lstStyle/>
        <a:p>
          <a:r>
            <a:rPr lang="en-US" dirty="0"/>
            <a:t>Total Revenue </a:t>
          </a:r>
        </a:p>
      </dgm:t>
    </dgm:pt>
    <dgm:pt modelId="{AA3770B7-2782-444A-B85B-3EAA5090A267}" type="parTrans" cxnId="{0D16C0C3-92B9-4AA2-87BA-13CA4040CB29}">
      <dgm:prSet/>
      <dgm:spPr/>
      <dgm:t>
        <a:bodyPr/>
        <a:lstStyle/>
        <a:p>
          <a:endParaRPr lang="en-US"/>
        </a:p>
      </dgm:t>
    </dgm:pt>
    <dgm:pt modelId="{12F20490-5A77-4465-9652-81ED6C104B67}" type="sibTrans" cxnId="{0D16C0C3-92B9-4AA2-87BA-13CA4040CB29}">
      <dgm:prSet/>
      <dgm:spPr/>
      <dgm:t>
        <a:bodyPr/>
        <a:lstStyle/>
        <a:p>
          <a:endParaRPr lang="en-US"/>
        </a:p>
      </dgm:t>
    </dgm:pt>
    <dgm:pt modelId="{DA84B64F-49AE-4575-9FDC-7C028F13412C}">
      <dgm:prSet phldrT="[Text]" custT="1"/>
      <dgm:spPr/>
      <dgm:t>
        <a:bodyPr/>
        <a:lstStyle/>
        <a:p>
          <a:r>
            <a:rPr lang="en-US" sz="2400" dirty="0"/>
            <a:t>Avg = $630K</a:t>
          </a:r>
        </a:p>
      </dgm:t>
    </dgm:pt>
    <dgm:pt modelId="{E75778C2-4DEE-4C58-9238-70F847506138}" type="parTrans" cxnId="{361CF3FB-8136-4230-9248-E1C25C259030}">
      <dgm:prSet/>
      <dgm:spPr/>
      <dgm:t>
        <a:bodyPr/>
        <a:lstStyle/>
        <a:p>
          <a:endParaRPr lang="en-US"/>
        </a:p>
      </dgm:t>
    </dgm:pt>
    <dgm:pt modelId="{900A05D4-192E-4110-86F4-4D881440E1C4}" type="sibTrans" cxnId="{361CF3FB-8136-4230-9248-E1C25C259030}">
      <dgm:prSet/>
      <dgm:spPr/>
      <dgm:t>
        <a:bodyPr/>
        <a:lstStyle/>
        <a:p>
          <a:endParaRPr lang="en-US"/>
        </a:p>
      </dgm:t>
    </dgm:pt>
    <dgm:pt modelId="{2BAC7B17-57EB-43F2-B930-201A3110B94E}">
      <dgm:prSet phldrT="[Text]" custT="1"/>
      <dgm:spPr/>
      <dgm:t>
        <a:bodyPr/>
        <a:lstStyle/>
        <a:p>
          <a:r>
            <a:rPr lang="en-US" sz="2400" dirty="0"/>
            <a:t>WACF FY20 = $300K</a:t>
          </a:r>
        </a:p>
      </dgm:t>
    </dgm:pt>
    <dgm:pt modelId="{454849DD-869D-42DD-B5A2-0B0B1412F8A6}" type="parTrans" cxnId="{2584483A-BB46-4687-A6F5-0445EFF53A4D}">
      <dgm:prSet/>
      <dgm:spPr/>
      <dgm:t>
        <a:bodyPr/>
        <a:lstStyle/>
        <a:p>
          <a:endParaRPr lang="en-US"/>
        </a:p>
      </dgm:t>
    </dgm:pt>
    <dgm:pt modelId="{936E3CE8-E702-422A-A111-D506CD6EE3DC}" type="sibTrans" cxnId="{2584483A-BB46-4687-A6F5-0445EFF53A4D}">
      <dgm:prSet/>
      <dgm:spPr/>
      <dgm:t>
        <a:bodyPr/>
        <a:lstStyle/>
        <a:p>
          <a:endParaRPr lang="en-US"/>
        </a:p>
      </dgm:t>
    </dgm:pt>
    <dgm:pt modelId="{E2D1A706-3867-4828-92C5-779CFDE7CF06}">
      <dgm:prSet phldrT="[Text]"/>
      <dgm:spPr/>
      <dgm:t>
        <a:bodyPr/>
        <a:lstStyle/>
        <a:p>
          <a:r>
            <a:rPr lang="en-US" dirty="0"/>
            <a:t>Grants Revenue</a:t>
          </a:r>
        </a:p>
      </dgm:t>
    </dgm:pt>
    <dgm:pt modelId="{22E27477-9740-4E66-9CCB-E634866D2F0A}" type="parTrans" cxnId="{6A39DE25-BB67-40EE-B568-A707EE441869}">
      <dgm:prSet/>
      <dgm:spPr/>
      <dgm:t>
        <a:bodyPr/>
        <a:lstStyle/>
        <a:p>
          <a:endParaRPr lang="en-US"/>
        </a:p>
      </dgm:t>
    </dgm:pt>
    <dgm:pt modelId="{A35FCBB0-5A79-415E-8518-EA68975EE463}" type="sibTrans" cxnId="{6A39DE25-BB67-40EE-B568-A707EE441869}">
      <dgm:prSet/>
      <dgm:spPr/>
      <dgm:t>
        <a:bodyPr/>
        <a:lstStyle/>
        <a:p>
          <a:endParaRPr lang="en-US"/>
        </a:p>
      </dgm:t>
    </dgm:pt>
    <dgm:pt modelId="{E287E5BA-80E7-46D4-AB7D-4E63AFFF529D}">
      <dgm:prSet phldrT="[Text]" custT="1"/>
      <dgm:spPr/>
      <dgm:t>
        <a:bodyPr/>
        <a:lstStyle/>
        <a:p>
          <a:r>
            <a:rPr lang="en-US" sz="2400" dirty="0"/>
            <a:t>3 of 11 agencies</a:t>
          </a:r>
        </a:p>
      </dgm:t>
    </dgm:pt>
    <dgm:pt modelId="{2CF8D02F-FBF6-496B-8DF9-9D7D4344F819}" type="parTrans" cxnId="{8743A9C9-6D3C-48BF-8924-DFD8E7CFF855}">
      <dgm:prSet/>
      <dgm:spPr/>
      <dgm:t>
        <a:bodyPr/>
        <a:lstStyle/>
        <a:p>
          <a:endParaRPr lang="en-US"/>
        </a:p>
      </dgm:t>
    </dgm:pt>
    <dgm:pt modelId="{E532BB28-F428-481E-A4BA-73DC6ED1A370}" type="sibTrans" cxnId="{8743A9C9-6D3C-48BF-8924-DFD8E7CFF855}">
      <dgm:prSet/>
      <dgm:spPr/>
      <dgm:t>
        <a:bodyPr/>
        <a:lstStyle/>
        <a:p>
          <a:endParaRPr lang="en-US"/>
        </a:p>
      </dgm:t>
    </dgm:pt>
    <dgm:pt modelId="{AD0A766D-7D91-4A3E-BC9F-307EB12D9804}">
      <dgm:prSet phldrT="[Text]" custT="1"/>
      <dgm:spPr/>
      <dgm:t>
        <a:bodyPr/>
        <a:lstStyle/>
        <a:p>
          <a:r>
            <a:rPr lang="en-US" sz="2400" dirty="0"/>
            <a:t>Avg % of revenue = 40%</a:t>
          </a:r>
        </a:p>
      </dgm:t>
    </dgm:pt>
    <dgm:pt modelId="{64D33958-0D87-48B5-AB05-859525CB1B1E}" type="parTrans" cxnId="{087A1DAA-889C-4F1D-A933-E78745339465}">
      <dgm:prSet/>
      <dgm:spPr/>
      <dgm:t>
        <a:bodyPr/>
        <a:lstStyle/>
        <a:p>
          <a:endParaRPr lang="en-US"/>
        </a:p>
      </dgm:t>
    </dgm:pt>
    <dgm:pt modelId="{13D0E00F-03BB-4506-9A64-B9DF96BC827B}" type="sibTrans" cxnId="{087A1DAA-889C-4F1D-A933-E78745339465}">
      <dgm:prSet/>
      <dgm:spPr/>
      <dgm:t>
        <a:bodyPr/>
        <a:lstStyle/>
        <a:p>
          <a:endParaRPr lang="en-US"/>
        </a:p>
      </dgm:t>
    </dgm:pt>
    <dgm:pt modelId="{2115FAB2-75DB-49B8-A9DF-DFF297697D80}">
      <dgm:prSet phldrT="[Text]"/>
      <dgm:spPr/>
      <dgm:t>
        <a:bodyPr/>
        <a:lstStyle/>
        <a:p>
          <a:r>
            <a:rPr lang="en-US" dirty="0"/>
            <a:t>Training Revenue </a:t>
          </a:r>
        </a:p>
      </dgm:t>
    </dgm:pt>
    <dgm:pt modelId="{08F3FB0F-4E1F-4476-AAB8-D249D5CF2A02}" type="parTrans" cxnId="{A0BFE3DC-796B-43BB-9025-98E7C11371DF}">
      <dgm:prSet/>
      <dgm:spPr/>
      <dgm:t>
        <a:bodyPr/>
        <a:lstStyle/>
        <a:p>
          <a:endParaRPr lang="en-US"/>
        </a:p>
      </dgm:t>
    </dgm:pt>
    <dgm:pt modelId="{F38375D2-EEA6-4EFD-BA20-C0B8B6A71A60}" type="sibTrans" cxnId="{A0BFE3DC-796B-43BB-9025-98E7C11371DF}">
      <dgm:prSet/>
      <dgm:spPr/>
      <dgm:t>
        <a:bodyPr/>
        <a:lstStyle/>
        <a:p>
          <a:endParaRPr lang="en-US"/>
        </a:p>
      </dgm:t>
    </dgm:pt>
    <dgm:pt modelId="{9EEE750B-7342-40E8-B5B2-85A335FA722D}">
      <dgm:prSet phldrT="[Text]"/>
      <dgm:spPr/>
      <dgm:t>
        <a:bodyPr/>
        <a:lstStyle/>
        <a:p>
          <a:r>
            <a:rPr lang="en-US" dirty="0"/>
            <a:t>7 of 11 agencies</a:t>
          </a:r>
        </a:p>
      </dgm:t>
    </dgm:pt>
    <dgm:pt modelId="{EBA65B7D-1C16-4F00-8878-64FF0C74EC1B}" type="parTrans" cxnId="{2B3EE529-55D4-4408-87F5-270181B2894A}">
      <dgm:prSet/>
      <dgm:spPr/>
      <dgm:t>
        <a:bodyPr/>
        <a:lstStyle/>
        <a:p>
          <a:endParaRPr lang="en-US"/>
        </a:p>
      </dgm:t>
    </dgm:pt>
    <dgm:pt modelId="{7A0AB91A-808A-4C40-89F1-76D69ADC9489}" type="sibTrans" cxnId="{2B3EE529-55D4-4408-87F5-270181B2894A}">
      <dgm:prSet/>
      <dgm:spPr/>
      <dgm:t>
        <a:bodyPr/>
        <a:lstStyle/>
        <a:p>
          <a:endParaRPr lang="en-US"/>
        </a:p>
      </dgm:t>
    </dgm:pt>
    <dgm:pt modelId="{1E6B1379-1A55-46DA-A89F-953806688165}">
      <dgm:prSet phldrT="[Text]"/>
      <dgm:spPr/>
      <dgm:t>
        <a:bodyPr/>
        <a:lstStyle/>
        <a:p>
          <a:r>
            <a:rPr lang="en-US" dirty="0"/>
            <a:t>Dues Revenue</a:t>
          </a:r>
        </a:p>
      </dgm:t>
    </dgm:pt>
    <dgm:pt modelId="{343C2168-0625-4F87-8709-64F99890E5EF}" type="parTrans" cxnId="{BFD1F59C-DA73-4F45-B207-4FA5E5B27022}">
      <dgm:prSet/>
      <dgm:spPr/>
      <dgm:t>
        <a:bodyPr/>
        <a:lstStyle/>
        <a:p>
          <a:endParaRPr lang="en-US"/>
        </a:p>
      </dgm:t>
    </dgm:pt>
    <dgm:pt modelId="{224C5E5D-2062-401C-8D31-2861BEACE595}" type="sibTrans" cxnId="{BFD1F59C-DA73-4F45-B207-4FA5E5B27022}">
      <dgm:prSet/>
      <dgm:spPr/>
      <dgm:t>
        <a:bodyPr/>
        <a:lstStyle/>
        <a:p>
          <a:endParaRPr lang="en-US"/>
        </a:p>
      </dgm:t>
    </dgm:pt>
    <dgm:pt modelId="{A1D372C2-CC40-40A7-95B7-D6D2D5D6F7A8}">
      <dgm:prSet phldrT="[Text]"/>
      <dgm:spPr/>
      <dgm:t>
        <a:bodyPr/>
        <a:lstStyle/>
        <a:p>
          <a:r>
            <a:rPr lang="en-US" dirty="0"/>
            <a:t>All </a:t>
          </a:r>
        </a:p>
        <a:p>
          <a:r>
            <a:rPr lang="en-US" dirty="0"/>
            <a:t>Agencies</a:t>
          </a:r>
        </a:p>
      </dgm:t>
    </dgm:pt>
    <dgm:pt modelId="{DC337976-EC19-4996-9CDE-26382FC550B4}" type="parTrans" cxnId="{B45F401F-2CDB-4231-AC63-D765B7BF3DBA}">
      <dgm:prSet/>
      <dgm:spPr/>
      <dgm:t>
        <a:bodyPr/>
        <a:lstStyle/>
        <a:p>
          <a:endParaRPr lang="en-US"/>
        </a:p>
      </dgm:t>
    </dgm:pt>
    <dgm:pt modelId="{82F7C009-D5C5-4D87-B3E8-B04EFDB6C338}" type="sibTrans" cxnId="{B45F401F-2CDB-4231-AC63-D765B7BF3DBA}">
      <dgm:prSet/>
      <dgm:spPr/>
      <dgm:t>
        <a:bodyPr/>
        <a:lstStyle/>
        <a:p>
          <a:endParaRPr lang="en-US"/>
        </a:p>
      </dgm:t>
    </dgm:pt>
    <dgm:pt modelId="{0F8056C7-BB8A-4CCF-ABBD-988C17075A2B}">
      <dgm:prSet phldrT="[Text]"/>
      <dgm:spPr/>
      <dgm:t>
        <a:bodyPr/>
        <a:lstStyle/>
        <a:p>
          <a:r>
            <a:rPr lang="en-US" dirty="0"/>
            <a:t>Avg % of revenue = 20%</a:t>
          </a:r>
        </a:p>
      </dgm:t>
    </dgm:pt>
    <dgm:pt modelId="{BD768313-6D26-4C00-A60B-3ABFE719DED8}" type="parTrans" cxnId="{F938D413-630A-4D72-9B10-212A522D2709}">
      <dgm:prSet/>
      <dgm:spPr/>
      <dgm:t>
        <a:bodyPr/>
        <a:lstStyle/>
        <a:p>
          <a:endParaRPr lang="en-US"/>
        </a:p>
      </dgm:t>
    </dgm:pt>
    <dgm:pt modelId="{02B8BDE1-AC9C-4DFE-A8EF-8032EA7336FA}" type="sibTrans" cxnId="{F938D413-630A-4D72-9B10-212A522D2709}">
      <dgm:prSet/>
      <dgm:spPr/>
      <dgm:t>
        <a:bodyPr/>
        <a:lstStyle/>
        <a:p>
          <a:endParaRPr lang="en-US"/>
        </a:p>
      </dgm:t>
    </dgm:pt>
    <dgm:pt modelId="{FD5E9C50-9A96-4E8E-A397-15301AC23DDB}">
      <dgm:prSet phldrT="[Text]"/>
      <dgm:spPr/>
      <dgm:t>
        <a:bodyPr/>
        <a:lstStyle/>
        <a:p>
          <a:r>
            <a:rPr lang="en-US" dirty="0"/>
            <a:t>Avg % of revenue = 67% </a:t>
          </a:r>
        </a:p>
      </dgm:t>
    </dgm:pt>
    <dgm:pt modelId="{C7D1BE4E-C40F-401E-9D06-3B55117B5808}" type="parTrans" cxnId="{465D0F66-234D-4820-BEAC-CDF4DB77C718}">
      <dgm:prSet/>
      <dgm:spPr/>
      <dgm:t>
        <a:bodyPr/>
        <a:lstStyle/>
        <a:p>
          <a:endParaRPr lang="en-US"/>
        </a:p>
      </dgm:t>
    </dgm:pt>
    <dgm:pt modelId="{4F3D141E-F591-446E-82F9-C4F13C88A824}" type="sibTrans" cxnId="{465D0F66-234D-4820-BEAC-CDF4DB77C718}">
      <dgm:prSet/>
      <dgm:spPr/>
      <dgm:t>
        <a:bodyPr/>
        <a:lstStyle/>
        <a:p>
          <a:endParaRPr lang="en-US"/>
        </a:p>
      </dgm:t>
    </dgm:pt>
    <dgm:pt modelId="{63611377-9F35-46C5-A140-03503F824A1B}" type="pres">
      <dgm:prSet presAssocID="{081A6E69-BED2-4AA1-B937-FFE811472E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E23A8A-809F-4CCF-9067-4373F98EE27C}" type="pres">
      <dgm:prSet presAssocID="{10FE8BA0-605C-4930-9B70-8DCE96030358}" presName="root" presStyleCnt="0"/>
      <dgm:spPr/>
    </dgm:pt>
    <dgm:pt modelId="{9ABFB097-BB1F-4786-BFA7-1D19EBFB2ED0}" type="pres">
      <dgm:prSet presAssocID="{10FE8BA0-605C-4930-9B70-8DCE96030358}" presName="rootComposite" presStyleCnt="0"/>
      <dgm:spPr/>
    </dgm:pt>
    <dgm:pt modelId="{F95A80F4-8311-4BCA-BC54-4C427DB6ED6D}" type="pres">
      <dgm:prSet presAssocID="{10FE8BA0-605C-4930-9B70-8DCE96030358}" presName="rootText" presStyleLbl="node1" presStyleIdx="0" presStyleCnt="4"/>
      <dgm:spPr/>
      <dgm:t>
        <a:bodyPr/>
        <a:lstStyle/>
        <a:p>
          <a:endParaRPr lang="en-US"/>
        </a:p>
      </dgm:t>
    </dgm:pt>
    <dgm:pt modelId="{09D655E9-3441-4373-A617-1C29AD8056F0}" type="pres">
      <dgm:prSet presAssocID="{10FE8BA0-605C-4930-9B70-8DCE96030358}" presName="rootConnector" presStyleLbl="node1" presStyleIdx="0" presStyleCnt="4"/>
      <dgm:spPr/>
      <dgm:t>
        <a:bodyPr/>
        <a:lstStyle/>
        <a:p>
          <a:endParaRPr lang="en-US"/>
        </a:p>
      </dgm:t>
    </dgm:pt>
    <dgm:pt modelId="{3524873F-5195-41A7-9D54-563EF2E36664}" type="pres">
      <dgm:prSet presAssocID="{10FE8BA0-605C-4930-9B70-8DCE96030358}" presName="childShape" presStyleCnt="0"/>
      <dgm:spPr/>
    </dgm:pt>
    <dgm:pt modelId="{830B81E7-CD68-4177-9988-325227FE675D}" type="pres">
      <dgm:prSet presAssocID="{E75778C2-4DEE-4C58-9238-70F847506138}" presName="Name13" presStyleLbl="parChTrans1D2" presStyleIdx="0" presStyleCnt="8"/>
      <dgm:spPr/>
      <dgm:t>
        <a:bodyPr/>
        <a:lstStyle/>
        <a:p>
          <a:endParaRPr lang="en-US"/>
        </a:p>
      </dgm:t>
    </dgm:pt>
    <dgm:pt modelId="{D6DDE25E-4AE9-4421-BEB2-0D49F73DFD2B}" type="pres">
      <dgm:prSet presAssocID="{DA84B64F-49AE-4575-9FDC-7C028F13412C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622DA-39FA-44AD-8306-C4632A67D007}" type="pres">
      <dgm:prSet presAssocID="{454849DD-869D-42DD-B5A2-0B0B1412F8A6}" presName="Name13" presStyleLbl="parChTrans1D2" presStyleIdx="1" presStyleCnt="8"/>
      <dgm:spPr/>
      <dgm:t>
        <a:bodyPr/>
        <a:lstStyle/>
        <a:p>
          <a:endParaRPr lang="en-US"/>
        </a:p>
      </dgm:t>
    </dgm:pt>
    <dgm:pt modelId="{6113FA9A-285D-4AD3-9B5C-C15568A2153C}" type="pres">
      <dgm:prSet presAssocID="{2BAC7B17-57EB-43F2-B930-201A3110B94E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98B25-01B0-4582-8C00-74F631BFBE13}" type="pres">
      <dgm:prSet presAssocID="{E2D1A706-3867-4828-92C5-779CFDE7CF06}" presName="root" presStyleCnt="0"/>
      <dgm:spPr/>
    </dgm:pt>
    <dgm:pt modelId="{3CACE9A8-76D4-4701-870E-5D8A2D131FC8}" type="pres">
      <dgm:prSet presAssocID="{E2D1A706-3867-4828-92C5-779CFDE7CF06}" presName="rootComposite" presStyleCnt="0"/>
      <dgm:spPr/>
    </dgm:pt>
    <dgm:pt modelId="{8630B20B-211F-4E98-90F1-DC80E28C7BCC}" type="pres">
      <dgm:prSet presAssocID="{E2D1A706-3867-4828-92C5-779CFDE7CF06}" presName="rootText" presStyleLbl="node1" presStyleIdx="1" presStyleCnt="4"/>
      <dgm:spPr/>
      <dgm:t>
        <a:bodyPr/>
        <a:lstStyle/>
        <a:p>
          <a:endParaRPr lang="en-US"/>
        </a:p>
      </dgm:t>
    </dgm:pt>
    <dgm:pt modelId="{01A79A37-1FA6-4B19-9212-1B406C4B91C1}" type="pres">
      <dgm:prSet presAssocID="{E2D1A706-3867-4828-92C5-779CFDE7CF06}" presName="rootConnector" presStyleLbl="node1" presStyleIdx="1" presStyleCnt="4"/>
      <dgm:spPr/>
      <dgm:t>
        <a:bodyPr/>
        <a:lstStyle/>
        <a:p>
          <a:endParaRPr lang="en-US"/>
        </a:p>
      </dgm:t>
    </dgm:pt>
    <dgm:pt modelId="{B44C3B58-896E-461E-A287-54CD749D07E2}" type="pres">
      <dgm:prSet presAssocID="{E2D1A706-3867-4828-92C5-779CFDE7CF06}" presName="childShape" presStyleCnt="0"/>
      <dgm:spPr/>
    </dgm:pt>
    <dgm:pt modelId="{592DDE1C-C8E4-4D8D-B3FD-EEC8C5C9238C}" type="pres">
      <dgm:prSet presAssocID="{2CF8D02F-FBF6-496B-8DF9-9D7D4344F819}" presName="Name13" presStyleLbl="parChTrans1D2" presStyleIdx="2" presStyleCnt="8"/>
      <dgm:spPr/>
      <dgm:t>
        <a:bodyPr/>
        <a:lstStyle/>
        <a:p>
          <a:endParaRPr lang="en-US"/>
        </a:p>
      </dgm:t>
    </dgm:pt>
    <dgm:pt modelId="{868E464E-87EF-4877-8FFD-8A8B2AD3CD89}" type="pres">
      <dgm:prSet presAssocID="{E287E5BA-80E7-46D4-AB7D-4E63AFFF529D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6C7B7-EAF1-483D-93B8-AE8BF7594AB1}" type="pres">
      <dgm:prSet presAssocID="{64D33958-0D87-48B5-AB05-859525CB1B1E}" presName="Name13" presStyleLbl="parChTrans1D2" presStyleIdx="3" presStyleCnt="8"/>
      <dgm:spPr/>
      <dgm:t>
        <a:bodyPr/>
        <a:lstStyle/>
        <a:p>
          <a:endParaRPr lang="en-US"/>
        </a:p>
      </dgm:t>
    </dgm:pt>
    <dgm:pt modelId="{499DD473-3746-42CC-8395-61D0CA6D71ED}" type="pres">
      <dgm:prSet presAssocID="{AD0A766D-7D91-4A3E-BC9F-307EB12D9804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367B-A024-4EB3-9B9C-CB53E0A906D2}" type="pres">
      <dgm:prSet presAssocID="{2115FAB2-75DB-49B8-A9DF-DFF297697D80}" presName="root" presStyleCnt="0"/>
      <dgm:spPr/>
    </dgm:pt>
    <dgm:pt modelId="{D1FED5C6-A989-4523-A571-8FCE95C939A0}" type="pres">
      <dgm:prSet presAssocID="{2115FAB2-75DB-49B8-A9DF-DFF297697D80}" presName="rootComposite" presStyleCnt="0"/>
      <dgm:spPr/>
    </dgm:pt>
    <dgm:pt modelId="{DB9F2486-97C0-446E-B4E5-C479BDA82CD0}" type="pres">
      <dgm:prSet presAssocID="{2115FAB2-75DB-49B8-A9DF-DFF297697D80}" presName="rootText" presStyleLbl="node1" presStyleIdx="2" presStyleCnt="4"/>
      <dgm:spPr/>
      <dgm:t>
        <a:bodyPr/>
        <a:lstStyle/>
        <a:p>
          <a:endParaRPr lang="en-US"/>
        </a:p>
      </dgm:t>
    </dgm:pt>
    <dgm:pt modelId="{E5524876-5025-4E86-9182-596774A6D65F}" type="pres">
      <dgm:prSet presAssocID="{2115FAB2-75DB-49B8-A9DF-DFF297697D80}" presName="rootConnector" presStyleLbl="node1" presStyleIdx="2" presStyleCnt="4"/>
      <dgm:spPr/>
      <dgm:t>
        <a:bodyPr/>
        <a:lstStyle/>
        <a:p>
          <a:endParaRPr lang="en-US"/>
        </a:p>
      </dgm:t>
    </dgm:pt>
    <dgm:pt modelId="{365C68BE-0AC3-40DE-BB99-25667479ACEF}" type="pres">
      <dgm:prSet presAssocID="{2115FAB2-75DB-49B8-A9DF-DFF297697D80}" presName="childShape" presStyleCnt="0"/>
      <dgm:spPr/>
    </dgm:pt>
    <dgm:pt modelId="{64DD37A6-E94F-4756-BBCD-DAE0A41632FB}" type="pres">
      <dgm:prSet presAssocID="{EBA65B7D-1C16-4F00-8878-64FF0C74EC1B}" presName="Name13" presStyleLbl="parChTrans1D2" presStyleIdx="4" presStyleCnt="8"/>
      <dgm:spPr/>
      <dgm:t>
        <a:bodyPr/>
        <a:lstStyle/>
        <a:p>
          <a:endParaRPr lang="en-US"/>
        </a:p>
      </dgm:t>
    </dgm:pt>
    <dgm:pt modelId="{6E4C2288-BE25-4184-86E1-C5DA04535828}" type="pres">
      <dgm:prSet presAssocID="{9EEE750B-7342-40E8-B5B2-85A335FA722D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0B92E-FCC1-4C22-B81E-841EB8E4445D}" type="pres">
      <dgm:prSet presAssocID="{BD768313-6D26-4C00-A60B-3ABFE719DED8}" presName="Name13" presStyleLbl="parChTrans1D2" presStyleIdx="5" presStyleCnt="8"/>
      <dgm:spPr/>
      <dgm:t>
        <a:bodyPr/>
        <a:lstStyle/>
        <a:p>
          <a:endParaRPr lang="en-US"/>
        </a:p>
      </dgm:t>
    </dgm:pt>
    <dgm:pt modelId="{D0C34B28-57A4-4AD9-BCB8-73E73249C509}" type="pres">
      <dgm:prSet presAssocID="{0F8056C7-BB8A-4CCF-ABBD-988C17075A2B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F6ACB-014F-432A-B60D-BCC5052C2AA5}" type="pres">
      <dgm:prSet presAssocID="{1E6B1379-1A55-46DA-A89F-953806688165}" presName="root" presStyleCnt="0"/>
      <dgm:spPr/>
    </dgm:pt>
    <dgm:pt modelId="{BF2F3D37-A654-456B-9B4E-9F1F46E801C0}" type="pres">
      <dgm:prSet presAssocID="{1E6B1379-1A55-46DA-A89F-953806688165}" presName="rootComposite" presStyleCnt="0"/>
      <dgm:spPr/>
    </dgm:pt>
    <dgm:pt modelId="{B7B3EE2F-134E-4CF1-83E1-7FD6985BE986}" type="pres">
      <dgm:prSet presAssocID="{1E6B1379-1A55-46DA-A89F-953806688165}" presName="rootText" presStyleLbl="node1" presStyleIdx="3" presStyleCnt="4"/>
      <dgm:spPr/>
      <dgm:t>
        <a:bodyPr/>
        <a:lstStyle/>
        <a:p>
          <a:endParaRPr lang="en-US"/>
        </a:p>
      </dgm:t>
    </dgm:pt>
    <dgm:pt modelId="{DEB93DE6-89AF-40F3-BF06-84ACC59BF3BD}" type="pres">
      <dgm:prSet presAssocID="{1E6B1379-1A55-46DA-A89F-953806688165}" presName="rootConnector" presStyleLbl="node1" presStyleIdx="3" presStyleCnt="4"/>
      <dgm:spPr/>
      <dgm:t>
        <a:bodyPr/>
        <a:lstStyle/>
        <a:p>
          <a:endParaRPr lang="en-US"/>
        </a:p>
      </dgm:t>
    </dgm:pt>
    <dgm:pt modelId="{1AFC1A74-A898-4C54-814E-36F1727B0856}" type="pres">
      <dgm:prSet presAssocID="{1E6B1379-1A55-46DA-A89F-953806688165}" presName="childShape" presStyleCnt="0"/>
      <dgm:spPr/>
    </dgm:pt>
    <dgm:pt modelId="{CF0B7378-07FE-4242-BBC6-1CC5F42D8E65}" type="pres">
      <dgm:prSet presAssocID="{DC337976-EC19-4996-9CDE-26382FC550B4}" presName="Name13" presStyleLbl="parChTrans1D2" presStyleIdx="6" presStyleCnt="8"/>
      <dgm:spPr/>
      <dgm:t>
        <a:bodyPr/>
        <a:lstStyle/>
        <a:p>
          <a:endParaRPr lang="en-US"/>
        </a:p>
      </dgm:t>
    </dgm:pt>
    <dgm:pt modelId="{A60DCBD6-8B2E-4F28-A09A-488923F7098A}" type="pres">
      <dgm:prSet presAssocID="{A1D372C2-CC40-40A7-95B7-D6D2D5D6F7A8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AE25D-EE15-4568-A7E0-CADDADB6FD64}" type="pres">
      <dgm:prSet presAssocID="{C7D1BE4E-C40F-401E-9D06-3B55117B5808}" presName="Name13" presStyleLbl="parChTrans1D2" presStyleIdx="7" presStyleCnt="8"/>
      <dgm:spPr/>
      <dgm:t>
        <a:bodyPr/>
        <a:lstStyle/>
        <a:p>
          <a:endParaRPr lang="en-US"/>
        </a:p>
      </dgm:t>
    </dgm:pt>
    <dgm:pt modelId="{CCECB258-AD23-4127-A4A3-AB8F772B4311}" type="pres">
      <dgm:prSet presAssocID="{FD5E9C50-9A96-4E8E-A397-15301AC23DDB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38D413-630A-4D72-9B10-212A522D2709}" srcId="{2115FAB2-75DB-49B8-A9DF-DFF297697D80}" destId="{0F8056C7-BB8A-4CCF-ABBD-988C17075A2B}" srcOrd="1" destOrd="0" parTransId="{BD768313-6D26-4C00-A60B-3ABFE719DED8}" sibTransId="{02B8BDE1-AC9C-4DFE-A8EF-8032EA7336FA}"/>
    <dgm:cxn modelId="{2FEA12CD-D116-4685-8C9A-DD421659B020}" type="presOf" srcId="{BD768313-6D26-4C00-A60B-3ABFE719DED8}" destId="{0ED0B92E-FCC1-4C22-B81E-841EB8E4445D}" srcOrd="0" destOrd="0" presId="urn:microsoft.com/office/officeart/2005/8/layout/hierarchy3"/>
    <dgm:cxn modelId="{2B3EE529-55D4-4408-87F5-270181B2894A}" srcId="{2115FAB2-75DB-49B8-A9DF-DFF297697D80}" destId="{9EEE750B-7342-40E8-B5B2-85A335FA722D}" srcOrd="0" destOrd="0" parTransId="{EBA65B7D-1C16-4F00-8878-64FF0C74EC1B}" sibTransId="{7A0AB91A-808A-4C40-89F1-76D69ADC9489}"/>
    <dgm:cxn modelId="{64094E69-89B0-4731-8924-75DE11650330}" type="presOf" srcId="{C7D1BE4E-C40F-401E-9D06-3B55117B5808}" destId="{74EAE25D-EE15-4568-A7E0-CADDADB6FD64}" srcOrd="0" destOrd="0" presId="urn:microsoft.com/office/officeart/2005/8/layout/hierarchy3"/>
    <dgm:cxn modelId="{2584483A-BB46-4687-A6F5-0445EFF53A4D}" srcId="{10FE8BA0-605C-4930-9B70-8DCE96030358}" destId="{2BAC7B17-57EB-43F2-B930-201A3110B94E}" srcOrd="1" destOrd="0" parTransId="{454849DD-869D-42DD-B5A2-0B0B1412F8A6}" sibTransId="{936E3CE8-E702-422A-A111-D506CD6EE3DC}"/>
    <dgm:cxn modelId="{383DAF56-05FF-4DA2-BCB8-21DAC3BAFE6B}" type="presOf" srcId="{081A6E69-BED2-4AA1-B937-FFE811472E36}" destId="{63611377-9F35-46C5-A140-03503F824A1B}" srcOrd="0" destOrd="0" presId="urn:microsoft.com/office/officeart/2005/8/layout/hierarchy3"/>
    <dgm:cxn modelId="{98CF9A44-EC61-40AC-957B-10DFB6E3BDC8}" type="presOf" srcId="{DC337976-EC19-4996-9CDE-26382FC550B4}" destId="{CF0B7378-07FE-4242-BBC6-1CC5F42D8E65}" srcOrd="0" destOrd="0" presId="urn:microsoft.com/office/officeart/2005/8/layout/hierarchy3"/>
    <dgm:cxn modelId="{21BD9D11-8F9A-4B0D-9723-068C6994371A}" type="presOf" srcId="{E2D1A706-3867-4828-92C5-779CFDE7CF06}" destId="{8630B20B-211F-4E98-90F1-DC80E28C7BCC}" srcOrd="0" destOrd="0" presId="urn:microsoft.com/office/officeart/2005/8/layout/hierarchy3"/>
    <dgm:cxn modelId="{20677D64-011A-4AB7-A61C-5ABF1876F29F}" type="presOf" srcId="{2115FAB2-75DB-49B8-A9DF-DFF297697D80}" destId="{DB9F2486-97C0-446E-B4E5-C479BDA82CD0}" srcOrd="0" destOrd="0" presId="urn:microsoft.com/office/officeart/2005/8/layout/hierarchy3"/>
    <dgm:cxn modelId="{0D16C0C3-92B9-4AA2-87BA-13CA4040CB29}" srcId="{081A6E69-BED2-4AA1-B937-FFE811472E36}" destId="{10FE8BA0-605C-4930-9B70-8DCE96030358}" srcOrd="0" destOrd="0" parTransId="{AA3770B7-2782-444A-B85B-3EAA5090A267}" sibTransId="{12F20490-5A77-4465-9652-81ED6C104B67}"/>
    <dgm:cxn modelId="{8CDCEACD-3410-434A-B07F-0FB345B30A18}" type="presOf" srcId="{10FE8BA0-605C-4930-9B70-8DCE96030358}" destId="{F95A80F4-8311-4BCA-BC54-4C427DB6ED6D}" srcOrd="0" destOrd="0" presId="urn:microsoft.com/office/officeart/2005/8/layout/hierarchy3"/>
    <dgm:cxn modelId="{A8C41B90-D379-41CC-8CC1-DEB67478F13E}" type="presOf" srcId="{1E6B1379-1A55-46DA-A89F-953806688165}" destId="{DEB93DE6-89AF-40F3-BF06-84ACC59BF3BD}" srcOrd="1" destOrd="0" presId="urn:microsoft.com/office/officeart/2005/8/layout/hierarchy3"/>
    <dgm:cxn modelId="{8743A9C9-6D3C-48BF-8924-DFD8E7CFF855}" srcId="{E2D1A706-3867-4828-92C5-779CFDE7CF06}" destId="{E287E5BA-80E7-46D4-AB7D-4E63AFFF529D}" srcOrd="0" destOrd="0" parTransId="{2CF8D02F-FBF6-496B-8DF9-9D7D4344F819}" sibTransId="{E532BB28-F428-481E-A4BA-73DC6ED1A370}"/>
    <dgm:cxn modelId="{854C3E90-2113-4237-9FD8-A47176A15091}" type="presOf" srcId="{E2D1A706-3867-4828-92C5-779CFDE7CF06}" destId="{01A79A37-1FA6-4B19-9212-1B406C4B91C1}" srcOrd="1" destOrd="0" presId="urn:microsoft.com/office/officeart/2005/8/layout/hierarchy3"/>
    <dgm:cxn modelId="{A10A519D-AF1C-4030-AA21-9A11AA9877BC}" type="presOf" srcId="{64D33958-0D87-48B5-AB05-859525CB1B1E}" destId="{C486C7B7-EAF1-483D-93B8-AE8BF7594AB1}" srcOrd="0" destOrd="0" presId="urn:microsoft.com/office/officeart/2005/8/layout/hierarchy3"/>
    <dgm:cxn modelId="{8BA9D243-1C7C-423E-ACF7-3915DAD19500}" type="presOf" srcId="{E287E5BA-80E7-46D4-AB7D-4E63AFFF529D}" destId="{868E464E-87EF-4877-8FFD-8A8B2AD3CD89}" srcOrd="0" destOrd="0" presId="urn:microsoft.com/office/officeart/2005/8/layout/hierarchy3"/>
    <dgm:cxn modelId="{ECCFDAE6-EC05-48C1-88F8-381B3C0490A8}" type="presOf" srcId="{FD5E9C50-9A96-4E8E-A397-15301AC23DDB}" destId="{CCECB258-AD23-4127-A4A3-AB8F772B4311}" srcOrd="0" destOrd="0" presId="urn:microsoft.com/office/officeart/2005/8/layout/hierarchy3"/>
    <dgm:cxn modelId="{A00CD2F8-2A36-4029-AEBF-096E9FBD8322}" type="presOf" srcId="{1E6B1379-1A55-46DA-A89F-953806688165}" destId="{B7B3EE2F-134E-4CF1-83E1-7FD6985BE986}" srcOrd="0" destOrd="0" presId="urn:microsoft.com/office/officeart/2005/8/layout/hierarchy3"/>
    <dgm:cxn modelId="{EA7EA224-E225-4F70-9353-D657FE7CD220}" type="presOf" srcId="{0F8056C7-BB8A-4CCF-ABBD-988C17075A2B}" destId="{D0C34B28-57A4-4AD9-BCB8-73E73249C509}" srcOrd="0" destOrd="0" presId="urn:microsoft.com/office/officeart/2005/8/layout/hierarchy3"/>
    <dgm:cxn modelId="{9AEF357A-BB94-4846-A095-DC8C7D32FB9D}" type="presOf" srcId="{AD0A766D-7D91-4A3E-BC9F-307EB12D9804}" destId="{499DD473-3746-42CC-8395-61D0CA6D71ED}" srcOrd="0" destOrd="0" presId="urn:microsoft.com/office/officeart/2005/8/layout/hierarchy3"/>
    <dgm:cxn modelId="{929D00E5-0424-4E80-B262-462BDC18F07E}" type="presOf" srcId="{454849DD-869D-42DD-B5A2-0B0B1412F8A6}" destId="{C5F622DA-39FA-44AD-8306-C4632A67D007}" srcOrd="0" destOrd="0" presId="urn:microsoft.com/office/officeart/2005/8/layout/hierarchy3"/>
    <dgm:cxn modelId="{81EC9F91-2F67-4ECD-9A11-7CF416BB7FA0}" type="presOf" srcId="{9EEE750B-7342-40E8-B5B2-85A335FA722D}" destId="{6E4C2288-BE25-4184-86E1-C5DA04535828}" srcOrd="0" destOrd="0" presId="urn:microsoft.com/office/officeart/2005/8/layout/hierarchy3"/>
    <dgm:cxn modelId="{361CF3FB-8136-4230-9248-E1C25C259030}" srcId="{10FE8BA0-605C-4930-9B70-8DCE96030358}" destId="{DA84B64F-49AE-4575-9FDC-7C028F13412C}" srcOrd="0" destOrd="0" parTransId="{E75778C2-4DEE-4C58-9238-70F847506138}" sibTransId="{900A05D4-192E-4110-86F4-4D881440E1C4}"/>
    <dgm:cxn modelId="{87D322E5-F5E1-4EFF-B353-0DC8EA3ACA91}" type="presOf" srcId="{2BAC7B17-57EB-43F2-B930-201A3110B94E}" destId="{6113FA9A-285D-4AD3-9B5C-C15568A2153C}" srcOrd="0" destOrd="0" presId="urn:microsoft.com/office/officeart/2005/8/layout/hierarchy3"/>
    <dgm:cxn modelId="{087A1DAA-889C-4F1D-A933-E78745339465}" srcId="{E2D1A706-3867-4828-92C5-779CFDE7CF06}" destId="{AD0A766D-7D91-4A3E-BC9F-307EB12D9804}" srcOrd="1" destOrd="0" parTransId="{64D33958-0D87-48B5-AB05-859525CB1B1E}" sibTransId="{13D0E00F-03BB-4506-9A64-B9DF96BC827B}"/>
    <dgm:cxn modelId="{A8F8B2DE-8242-4D69-923B-599D8C13A848}" type="presOf" srcId="{10FE8BA0-605C-4930-9B70-8DCE96030358}" destId="{09D655E9-3441-4373-A617-1C29AD8056F0}" srcOrd="1" destOrd="0" presId="urn:microsoft.com/office/officeart/2005/8/layout/hierarchy3"/>
    <dgm:cxn modelId="{B45F401F-2CDB-4231-AC63-D765B7BF3DBA}" srcId="{1E6B1379-1A55-46DA-A89F-953806688165}" destId="{A1D372C2-CC40-40A7-95B7-D6D2D5D6F7A8}" srcOrd="0" destOrd="0" parTransId="{DC337976-EC19-4996-9CDE-26382FC550B4}" sibTransId="{82F7C009-D5C5-4D87-B3E8-B04EFDB6C338}"/>
    <dgm:cxn modelId="{CB3BB109-169A-44C4-BA4E-20AD12C97F9A}" type="presOf" srcId="{DA84B64F-49AE-4575-9FDC-7C028F13412C}" destId="{D6DDE25E-4AE9-4421-BEB2-0D49F73DFD2B}" srcOrd="0" destOrd="0" presId="urn:microsoft.com/office/officeart/2005/8/layout/hierarchy3"/>
    <dgm:cxn modelId="{BFD1F59C-DA73-4F45-B207-4FA5E5B27022}" srcId="{081A6E69-BED2-4AA1-B937-FFE811472E36}" destId="{1E6B1379-1A55-46DA-A89F-953806688165}" srcOrd="3" destOrd="0" parTransId="{343C2168-0625-4F87-8709-64F99890E5EF}" sibTransId="{224C5E5D-2062-401C-8D31-2861BEACE595}"/>
    <dgm:cxn modelId="{A0BFE3DC-796B-43BB-9025-98E7C11371DF}" srcId="{081A6E69-BED2-4AA1-B937-FFE811472E36}" destId="{2115FAB2-75DB-49B8-A9DF-DFF297697D80}" srcOrd="2" destOrd="0" parTransId="{08F3FB0F-4E1F-4476-AAB8-D249D5CF2A02}" sibTransId="{F38375D2-EEA6-4EFD-BA20-C0B8B6A71A60}"/>
    <dgm:cxn modelId="{6A39DE25-BB67-40EE-B568-A707EE441869}" srcId="{081A6E69-BED2-4AA1-B937-FFE811472E36}" destId="{E2D1A706-3867-4828-92C5-779CFDE7CF06}" srcOrd="1" destOrd="0" parTransId="{22E27477-9740-4E66-9CCB-E634866D2F0A}" sibTransId="{A35FCBB0-5A79-415E-8518-EA68975EE463}"/>
    <dgm:cxn modelId="{FF591C49-FE0B-4A47-BF37-06557AEDE943}" type="presOf" srcId="{E75778C2-4DEE-4C58-9238-70F847506138}" destId="{830B81E7-CD68-4177-9988-325227FE675D}" srcOrd="0" destOrd="0" presId="urn:microsoft.com/office/officeart/2005/8/layout/hierarchy3"/>
    <dgm:cxn modelId="{535B7D94-BAAB-4358-9262-EBF2F735D19B}" type="presOf" srcId="{EBA65B7D-1C16-4F00-8878-64FF0C74EC1B}" destId="{64DD37A6-E94F-4756-BBCD-DAE0A41632FB}" srcOrd="0" destOrd="0" presId="urn:microsoft.com/office/officeart/2005/8/layout/hierarchy3"/>
    <dgm:cxn modelId="{465D0F66-234D-4820-BEAC-CDF4DB77C718}" srcId="{1E6B1379-1A55-46DA-A89F-953806688165}" destId="{FD5E9C50-9A96-4E8E-A397-15301AC23DDB}" srcOrd="1" destOrd="0" parTransId="{C7D1BE4E-C40F-401E-9D06-3B55117B5808}" sibTransId="{4F3D141E-F591-446E-82F9-C4F13C88A824}"/>
    <dgm:cxn modelId="{56FA224B-F472-4EE0-B9E9-85FB3C2DA9E8}" type="presOf" srcId="{A1D372C2-CC40-40A7-95B7-D6D2D5D6F7A8}" destId="{A60DCBD6-8B2E-4F28-A09A-488923F7098A}" srcOrd="0" destOrd="0" presId="urn:microsoft.com/office/officeart/2005/8/layout/hierarchy3"/>
    <dgm:cxn modelId="{BB88C258-0A4B-4B5E-A9EB-FA9B6C2987A6}" type="presOf" srcId="{2115FAB2-75DB-49B8-A9DF-DFF297697D80}" destId="{E5524876-5025-4E86-9182-596774A6D65F}" srcOrd="1" destOrd="0" presId="urn:microsoft.com/office/officeart/2005/8/layout/hierarchy3"/>
    <dgm:cxn modelId="{0D01BA0D-2F59-4456-A40B-FAC83E564CE5}" type="presOf" srcId="{2CF8D02F-FBF6-496B-8DF9-9D7D4344F819}" destId="{592DDE1C-C8E4-4D8D-B3FD-EEC8C5C9238C}" srcOrd="0" destOrd="0" presId="urn:microsoft.com/office/officeart/2005/8/layout/hierarchy3"/>
    <dgm:cxn modelId="{AAFFEA2C-C446-47D1-A01B-0D0E07E0CE7D}" type="presParOf" srcId="{63611377-9F35-46C5-A140-03503F824A1B}" destId="{F3E23A8A-809F-4CCF-9067-4373F98EE27C}" srcOrd="0" destOrd="0" presId="urn:microsoft.com/office/officeart/2005/8/layout/hierarchy3"/>
    <dgm:cxn modelId="{9F2A9C94-91E9-4CAC-8C37-40796A9186A7}" type="presParOf" srcId="{F3E23A8A-809F-4CCF-9067-4373F98EE27C}" destId="{9ABFB097-BB1F-4786-BFA7-1D19EBFB2ED0}" srcOrd="0" destOrd="0" presId="urn:microsoft.com/office/officeart/2005/8/layout/hierarchy3"/>
    <dgm:cxn modelId="{8488BA29-4E55-4DDB-A2B3-DFED2033A4E9}" type="presParOf" srcId="{9ABFB097-BB1F-4786-BFA7-1D19EBFB2ED0}" destId="{F95A80F4-8311-4BCA-BC54-4C427DB6ED6D}" srcOrd="0" destOrd="0" presId="urn:microsoft.com/office/officeart/2005/8/layout/hierarchy3"/>
    <dgm:cxn modelId="{D6F0B0CC-85A8-461C-ABD3-89C6B3C45945}" type="presParOf" srcId="{9ABFB097-BB1F-4786-BFA7-1D19EBFB2ED0}" destId="{09D655E9-3441-4373-A617-1C29AD8056F0}" srcOrd="1" destOrd="0" presId="urn:microsoft.com/office/officeart/2005/8/layout/hierarchy3"/>
    <dgm:cxn modelId="{5E8283F8-2CE2-4E80-ADD2-BF7E8F9BDBED}" type="presParOf" srcId="{F3E23A8A-809F-4CCF-9067-4373F98EE27C}" destId="{3524873F-5195-41A7-9D54-563EF2E36664}" srcOrd="1" destOrd="0" presId="urn:microsoft.com/office/officeart/2005/8/layout/hierarchy3"/>
    <dgm:cxn modelId="{9921B33C-77D9-47EF-B753-9A5EC50FB593}" type="presParOf" srcId="{3524873F-5195-41A7-9D54-563EF2E36664}" destId="{830B81E7-CD68-4177-9988-325227FE675D}" srcOrd="0" destOrd="0" presId="urn:microsoft.com/office/officeart/2005/8/layout/hierarchy3"/>
    <dgm:cxn modelId="{2AA9DFC3-8DD0-4473-9D31-BCE03E847AFC}" type="presParOf" srcId="{3524873F-5195-41A7-9D54-563EF2E36664}" destId="{D6DDE25E-4AE9-4421-BEB2-0D49F73DFD2B}" srcOrd="1" destOrd="0" presId="urn:microsoft.com/office/officeart/2005/8/layout/hierarchy3"/>
    <dgm:cxn modelId="{A6494C2E-C7C6-4D75-A2A3-B2D6BF937A11}" type="presParOf" srcId="{3524873F-5195-41A7-9D54-563EF2E36664}" destId="{C5F622DA-39FA-44AD-8306-C4632A67D007}" srcOrd="2" destOrd="0" presId="urn:microsoft.com/office/officeart/2005/8/layout/hierarchy3"/>
    <dgm:cxn modelId="{A30F76E9-3C1E-4C7D-8B52-1B8835F57C3F}" type="presParOf" srcId="{3524873F-5195-41A7-9D54-563EF2E36664}" destId="{6113FA9A-285D-4AD3-9B5C-C15568A2153C}" srcOrd="3" destOrd="0" presId="urn:microsoft.com/office/officeart/2005/8/layout/hierarchy3"/>
    <dgm:cxn modelId="{0FC5085F-4D7B-4784-A81D-9DA43ACAE4DB}" type="presParOf" srcId="{63611377-9F35-46C5-A140-03503F824A1B}" destId="{56298B25-01B0-4582-8C00-74F631BFBE13}" srcOrd="1" destOrd="0" presId="urn:microsoft.com/office/officeart/2005/8/layout/hierarchy3"/>
    <dgm:cxn modelId="{817692ED-20FB-40C1-8517-370DB2DCD05C}" type="presParOf" srcId="{56298B25-01B0-4582-8C00-74F631BFBE13}" destId="{3CACE9A8-76D4-4701-870E-5D8A2D131FC8}" srcOrd="0" destOrd="0" presId="urn:microsoft.com/office/officeart/2005/8/layout/hierarchy3"/>
    <dgm:cxn modelId="{C2D5AE79-AB14-40F0-958E-306DB7C2BBD8}" type="presParOf" srcId="{3CACE9A8-76D4-4701-870E-5D8A2D131FC8}" destId="{8630B20B-211F-4E98-90F1-DC80E28C7BCC}" srcOrd="0" destOrd="0" presId="urn:microsoft.com/office/officeart/2005/8/layout/hierarchy3"/>
    <dgm:cxn modelId="{90A765D1-91A2-42DB-81A4-D8818D1C81F3}" type="presParOf" srcId="{3CACE9A8-76D4-4701-870E-5D8A2D131FC8}" destId="{01A79A37-1FA6-4B19-9212-1B406C4B91C1}" srcOrd="1" destOrd="0" presId="urn:microsoft.com/office/officeart/2005/8/layout/hierarchy3"/>
    <dgm:cxn modelId="{1B102D10-A119-4C01-ABCC-637D987B9BD8}" type="presParOf" srcId="{56298B25-01B0-4582-8C00-74F631BFBE13}" destId="{B44C3B58-896E-461E-A287-54CD749D07E2}" srcOrd="1" destOrd="0" presId="urn:microsoft.com/office/officeart/2005/8/layout/hierarchy3"/>
    <dgm:cxn modelId="{8E3FB07C-192D-424F-BBB1-494B49B82A1A}" type="presParOf" srcId="{B44C3B58-896E-461E-A287-54CD749D07E2}" destId="{592DDE1C-C8E4-4D8D-B3FD-EEC8C5C9238C}" srcOrd="0" destOrd="0" presId="urn:microsoft.com/office/officeart/2005/8/layout/hierarchy3"/>
    <dgm:cxn modelId="{9CAFFF58-1BDB-40D6-A2AC-8981B5911937}" type="presParOf" srcId="{B44C3B58-896E-461E-A287-54CD749D07E2}" destId="{868E464E-87EF-4877-8FFD-8A8B2AD3CD89}" srcOrd="1" destOrd="0" presId="urn:microsoft.com/office/officeart/2005/8/layout/hierarchy3"/>
    <dgm:cxn modelId="{CC89A0AD-45F9-414F-A666-623FA2C4A418}" type="presParOf" srcId="{B44C3B58-896E-461E-A287-54CD749D07E2}" destId="{C486C7B7-EAF1-483D-93B8-AE8BF7594AB1}" srcOrd="2" destOrd="0" presId="urn:microsoft.com/office/officeart/2005/8/layout/hierarchy3"/>
    <dgm:cxn modelId="{8D5A342E-CA1A-4DFA-ABF0-E56DB5C5E612}" type="presParOf" srcId="{B44C3B58-896E-461E-A287-54CD749D07E2}" destId="{499DD473-3746-42CC-8395-61D0CA6D71ED}" srcOrd="3" destOrd="0" presId="urn:microsoft.com/office/officeart/2005/8/layout/hierarchy3"/>
    <dgm:cxn modelId="{22FD0494-1BC0-4987-9F03-7BFE01E274AB}" type="presParOf" srcId="{63611377-9F35-46C5-A140-03503F824A1B}" destId="{6F9B367B-A024-4EB3-9B9C-CB53E0A906D2}" srcOrd="2" destOrd="0" presId="urn:microsoft.com/office/officeart/2005/8/layout/hierarchy3"/>
    <dgm:cxn modelId="{6AAC5E12-0F71-4292-B253-8656B81962E8}" type="presParOf" srcId="{6F9B367B-A024-4EB3-9B9C-CB53E0A906D2}" destId="{D1FED5C6-A989-4523-A571-8FCE95C939A0}" srcOrd="0" destOrd="0" presId="urn:microsoft.com/office/officeart/2005/8/layout/hierarchy3"/>
    <dgm:cxn modelId="{B63346CB-4FB8-4416-8DE4-7033FDB0AE21}" type="presParOf" srcId="{D1FED5C6-A989-4523-A571-8FCE95C939A0}" destId="{DB9F2486-97C0-446E-B4E5-C479BDA82CD0}" srcOrd="0" destOrd="0" presId="urn:microsoft.com/office/officeart/2005/8/layout/hierarchy3"/>
    <dgm:cxn modelId="{FA75DB4A-F0C6-4D60-87DE-4AB26EE16788}" type="presParOf" srcId="{D1FED5C6-A989-4523-A571-8FCE95C939A0}" destId="{E5524876-5025-4E86-9182-596774A6D65F}" srcOrd="1" destOrd="0" presId="urn:microsoft.com/office/officeart/2005/8/layout/hierarchy3"/>
    <dgm:cxn modelId="{F4F52B31-A4EE-4684-857F-C2334D208AF4}" type="presParOf" srcId="{6F9B367B-A024-4EB3-9B9C-CB53E0A906D2}" destId="{365C68BE-0AC3-40DE-BB99-25667479ACEF}" srcOrd="1" destOrd="0" presId="urn:microsoft.com/office/officeart/2005/8/layout/hierarchy3"/>
    <dgm:cxn modelId="{FF2B93A2-BF3B-4D1A-A09E-037DE48B56D9}" type="presParOf" srcId="{365C68BE-0AC3-40DE-BB99-25667479ACEF}" destId="{64DD37A6-E94F-4756-BBCD-DAE0A41632FB}" srcOrd="0" destOrd="0" presId="urn:microsoft.com/office/officeart/2005/8/layout/hierarchy3"/>
    <dgm:cxn modelId="{42E322C0-B6A5-4052-9548-9C70F26306C7}" type="presParOf" srcId="{365C68BE-0AC3-40DE-BB99-25667479ACEF}" destId="{6E4C2288-BE25-4184-86E1-C5DA04535828}" srcOrd="1" destOrd="0" presId="urn:microsoft.com/office/officeart/2005/8/layout/hierarchy3"/>
    <dgm:cxn modelId="{1D5E31FA-35D8-4754-B998-B8C7529D6072}" type="presParOf" srcId="{365C68BE-0AC3-40DE-BB99-25667479ACEF}" destId="{0ED0B92E-FCC1-4C22-B81E-841EB8E4445D}" srcOrd="2" destOrd="0" presId="urn:microsoft.com/office/officeart/2005/8/layout/hierarchy3"/>
    <dgm:cxn modelId="{AED78AFD-2FF9-4B70-9056-FAFA6A0D6641}" type="presParOf" srcId="{365C68BE-0AC3-40DE-BB99-25667479ACEF}" destId="{D0C34B28-57A4-4AD9-BCB8-73E73249C509}" srcOrd="3" destOrd="0" presId="urn:microsoft.com/office/officeart/2005/8/layout/hierarchy3"/>
    <dgm:cxn modelId="{451732C3-E88A-49DC-8530-9C866713A734}" type="presParOf" srcId="{63611377-9F35-46C5-A140-03503F824A1B}" destId="{0A3F6ACB-014F-432A-B60D-BCC5052C2AA5}" srcOrd="3" destOrd="0" presId="urn:microsoft.com/office/officeart/2005/8/layout/hierarchy3"/>
    <dgm:cxn modelId="{D5E80F96-B5CD-4BDE-9736-351621FD41C9}" type="presParOf" srcId="{0A3F6ACB-014F-432A-B60D-BCC5052C2AA5}" destId="{BF2F3D37-A654-456B-9B4E-9F1F46E801C0}" srcOrd="0" destOrd="0" presId="urn:microsoft.com/office/officeart/2005/8/layout/hierarchy3"/>
    <dgm:cxn modelId="{8BE9AB8D-6AEC-4E0B-B032-F109B0BAE452}" type="presParOf" srcId="{BF2F3D37-A654-456B-9B4E-9F1F46E801C0}" destId="{B7B3EE2F-134E-4CF1-83E1-7FD6985BE986}" srcOrd="0" destOrd="0" presId="urn:microsoft.com/office/officeart/2005/8/layout/hierarchy3"/>
    <dgm:cxn modelId="{5B1861A2-1FCC-4BE8-9C25-5FFF0B640D64}" type="presParOf" srcId="{BF2F3D37-A654-456B-9B4E-9F1F46E801C0}" destId="{DEB93DE6-89AF-40F3-BF06-84ACC59BF3BD}" srcOrd="1" destOrd="0" presId="urn:microsoft.com/office/officeart/2005/8/layout/hierarchy3"/>
    <dgm:cxn modelId="{D6ECDABB-CDAA-43DA-8AAE-389CE14BB193}" type="presParOf" srcId="{0A3F6ACB-014F-432A-B60D-BCC5052C2AA5}" destId="{1AFC1A74-A898-4C54-814E-36F1727B0856}" srcOrd="1" destOrd="0" presId="urn:microsoft.com/office/officeart/2005/8/layout/hierarchy3"/>
    <dgm:cxn modelId="{45CD5DE8-974F-47FC-8AC8-972201A99844}" type="presParOf" srcId="{1AFC1A74-A898-4C54-814E-36F1727B0856}" destId="{CF0B7378-07FE-4242-BBC6-1CC5F42D8E65}" srcOrd="0" destOrd="0" presId="urn:microsoft.com/office/officeart/2005/8/layout/hierarchy3"/>
    <dgm:cxn modelId="{665B74D2-5F26-45D0-85D2-5617D22EC60C}" type="presParOf" srcId="{1AFC1A74-A898-4C54-814E-36F1727B0856}" destId="{A60DCBD6-8B2E-4F28-A09A-488923F7098A}" srcOrd="1" destOrd="0" presId="urn:microsoft.com/office/officeart/2005/8/layout/hierarchy3"/>
    <dgm:cxn modelId="{2AF321D2-B45E-4316-A79A-764506125AA5}" type="presParOf" srcId="{1AFC1A74-A898-4C54-814E-36F1727B0856}" destId="{74EAE25D-EE15-4568-A7E0-CADDADB6FD64}" srcOrd="2" destOrd="0" presId="urn:microsoft.com/office/officeart/2005/8/layout/hierarchy3"/>
    <dgm:cxn modelId="{1AFDE4E6-28F4-4005-A346-3DDF76816362}" type="presParOf" srcId="{1AFC1A74-A898-4C54-814E-36F1727B0856}" destId="{CCECB258-AD23-4127-A4A3-AB8F772B431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117F6A-9311-4D8C-85ED-DC86E375C0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84C23-FB1E-4540-B22D-5F5AFA0BD0DF}">
      <dgm:prSet phldrT="[Text]"/>
      <dgm:spPr/>
      <dgm:t>
        <a:bodyPr/>
        <a:lstStyle/>
        <a:p>
          <a:r>
            <a:rPr lang="en-US" dirty="0"/>
            <a:t>Average Revenue </a:t>
          </a:r>
          <a:endParaRPr lang="en-US" dirty="0" smtClean="0"/>
        </a:p>
        <a:p>
          <a:r>
            <a:rPr lang="en-US" dirty="0" smtClean="0"/>
            <a:t>$</a:t>
          </a:r>
          <a:r>
            <a:rPr lang="en-US" dirty="0"/>
            <a:t>1 million</a:t>
          </a:r>
        </a:p>
        <a:p>
          <a:r>
            <a:rPr lang="en-US" dirty="0"/>
            <a:t>WACF </a:t>
          </a:r>
          <a:r>
            <a:rPr lang="en-US" dirty="0" smtClean="0"/>
            <a:t>$</a:t>
          </a:r>
          <a:r>
            <a:rPr lang="en-US" dirty="0"/>
            <a:t>300K</a:t>
          </a:r>
        </a:p>
      </dgm:t>
    </dgm:pt>
    <dgm:pt modelId="{37807605-5EEE-4E3B-BC77-1CC7887B5440}" type="parTrans" cxnId="{A5B48DE0-8A3E-44A1-A60D-69065F611534}">
      <dgm:prSet/>
      <dgm:spPr/>
      <dgm:t>
        <a:bodyPr/>
        <a:lstStyle/>
        <a:p>
          <a:endParaRPr lang="en-US"/>
        </a:p>
      </dgm:t>
    </dgm:pt>
    <dgm:pt modelId="{F32F8573-DE53-4988-81C8-9153A49A4F5B}" type="sibTrans" cxnId="{A5B48DE0-8A3E-44A1-A60D-69065F611534}">
      <dgm:prSet/>
      <dgm:spPr/>
      <dgm:t>
        <a:bodyPr/>
        <a:lstStyle/>
        <a:p>
          <a:endParaRPr lang="en-US"/>
        </a:p>
      </dgm:t>
    </dgm:pt>
    <dgm:pt modelId="{90D41D8B-11C2-44A1-B3A6-052942EC2186}">
      <dgm:prSet phldrT="[Text]"/>
      <dgm:spPr/>
      <dgm:t>
        <a:bodyPr/>
        <a:lstStyle/>
        <a:p>
          <a:r>
            <a:rPr lang="en-US" dirty="0"/>
            <a:t>Dues % Average </a:t>
          </a:r>
          <a:endParaRPr lang="en-US" dirty="0" smtClean="0"/>
        </a:p>
        <a:p>
          <a:r>
            <a:rPr lang="en-US" dirty="0" smtClean="0"/>
            <a:t>33</a:t>
          </a:r>
          <a:r>
            <a:rPr lang="en-US" dirty="0"/>
            <a:t>%</a:t>
          </a:r>
        </a:p>
        <a:p>
          <a:r>
            <a:rPr lang="en-US" dirty="0"/>
            <a:t>WACF </a:t>
          </a:r>
          <a:r>
            <a:rPr lang="en-US" dirty="0" smtClean="0"/>
            <a:t>24</a:t>
          </a:r>
          <a:r>
            <a:rPr lang="en-US" dirty="0"/>
            <a:t>%</a:t>
          </a:r>
        </a:p>
      </dgm:t>
    </dgm:pt>
    <dgm:pt modelId="{B4F6E02B-8826-4C3B-8E7F-975089BE9C4A}" type="parTrans" cxnId="{DF51C158-5178-4CBC-903D-F942CFCC5742}">
      <dgm:prSet/>
      <dgm:spPr/>
      <dgm:t>
        <a:bodyPr/>
        <a:lstStyle/>
        <a:p>
          <a:endParaRPr lang="en-US"/>
        </a:p>
      </dgm:t>
    </dgm:pt>
    <dgm:pt modelId="{B35F63C3-B1D2-4446-9D16-02C8E1098348}" type="sibTrans" cxnId="{DF51C158-5178-4CBC-903D-F942CFCC5742}">
      <dgm:prSet/>
      <dgm:spPr/>
      <dgm:t>
        <a:bodyPr/>
        <a:lstStyle/>
        <a:p>
          <a:endParaRPr lang="en-US"/>
        </a:p>
      </dgm:t>
    </dgm:pt>
    <dgm:pt modelId="{774CA315-51C3-4E76-819B-B5892831C3B0}">
      <dgm:prSet phldrT="[Text]"/>
      <dgm:spPr/>
      <dgm:t>
        <a:bodyPr/>
        <a:lstStyle/>
        <a:p>
          <a:r>
            <a:rPr lang="en-US" dirty="0"/>
            <a:t>Grants </a:t>
          </a:r>
          <a:r>
            <a:rPr lang="en-US" dirty="0" smtClean="0"/>
            <a:t>revenue</a:t>
          </a:r>
          <a:endParaRPr lang="en-US" dirty="0"/>
        </a:p>
        <a:p>
          <a:r>
            <a:rPr lang="en-US" dirty="0"/>
            <a:t>3 of 4 agencies</a:t>
          </a:r>
        </a:p>
        <a:p>
          <a:r>
            <a:rPr lang="en-US" dirty="0"/>
            <a:t>Average % of revenue </a:t>
          </a:r>
          <a:r>
            <a:rPr lang="en-US" dirty="0" smtClean="0"/>
            <a:t> </a:t>
          </a:r>
          <a:r>
            <a:rPr lang="en-US" dirty="0"/>
            <a:t>61%</a:t>
          </a:r>
        </a:p>
      </dgm:t>
    </dgm:pt>
    <dgm:pt modelId="{3378AC0C-8EE5-42ED-8F61-CDC201A3F12D}" type="parTrans" cxnId="{2DDB0E53-211F-41B9-ABEA-5C055A62C9C6}">
      <dgm:prSet/>
      <dgm:spPr/>
      <dgm:t>
        <a:bodyPr/>
        <a:lstStyle/>
        <a:p>
          <a:endParaRPr lang="en-US"/>
        </a:p>
      </dgm:t>
    </dgm:pt>
    <dgm:pt modelId="{3355D12C-BAF0-4AD9-8B80-CDB067FD5420}" type="sibTrans" cxnId="{2DDB0E53-211F-41B9-ABEA-5C055A62C9C6}">
      <dgm:prSet/>
      <dgm:spPr/>
      <dgm:t>
        <a:bodyPr/>
        <a:lstStyle/>
        <a:p>
          <a:endParaRPr lang="en-US"/>
        </a:p>
      </dgm:t>
    </dgm:pt>
    <dgm:pt modelId="{2DB55656-1127-49E9-A94B-4400CF74FD99}">
      <dgm:prSet phldrT="[Text]"/>
      <dgm:spPr/>
      <dgm:t>
        <a:bodyPr/>
        <a:lstStyle/>
        <a:p>
          <a:r>
            <a:rPr lang="en-US" dirty="0"/>
            <a:t>Training </a:t>
          </a:r>
          <a:r>
            <a:rPr lang="en-US" dirty="0" smtClean="0"/>
            <a:t>Revenue</a:t>
          </a:r>
          <a:endParaRPr lang="en-US" dirty="0"/>
        </a:p>
        <a:p>
          <a:r>
            <a:rPr lang="en-US" dirty="0"/>
            <a:t>3 of 4 agencies</a:t>
          </a:r>
        </a:p>
        <a:p>
          <a:r>
            <a:rPr lang="en-US" dirty="0"/>
            <a:t>Average % of </a:t>
          </a:r>
          <a:r>
            <a:rPr lang="en-US" dirty="0" smtClean="0"/>
            <a:t>revenue </a:t>
          </a:r>
          <a:r>
            <a:rPr lang="en-US" dirty="0"/>
            <a:t>26%</a:t>
          </a:r>
        </a:p>
      </dgm:t>
    </dgm:pt>
    <dgm:pt modelId="{721AD6D9-C7F4-4951-8A16-5945EE0AEF47}" type="parTrans" cxnId="{146DFAAD-C778-4E74-AE73-0F05FECB1DE2}">
      <dgm:prSet/>
      <dgm:spPr/>
      <dgm:t>
        <a:bodyPr/>
        <a:lstStyle/>
        <a:p>
          <a:endParaRPr lang="en-US"/>
        </a:p>
      </dgm:t>
    </dgm:pt>
    <dgm:pt modelId="{6FB0299F-59EA-4244-8C22-724D3CB028EB}" type="sibTrans" cxnId="{146DFAAD-C778-4E74-AE73-0F05FECB1DE2}">
      <dgm:prSet/>
      <dgm:spPr/>
      <dgm:t>
        <a:bodyPr/>
        <a:lstStyle/>
        <a:p>
          <a:endParaRPr lang="en-US"/>
        </a:p>
      </dgm:t>
    </dgm:pt>
    <dgm:pt modelId="{00BC24EC-B02D-49A6-8388-37ED89E3636C}">
      <dgm:prSet phldrT="[Text]"/>
      <dgm:spPr/>
      <dgm:t>
        <a:bodyPr/>
        <a:lstStyle/>
        <a:p>
          <a:r>
            <a:rPr lang="en-US" dirty="0"/>
            <a:t>Average Years </a:t>
          </a:r>
          <a:r>
            <a:rPr lang="en-US" dirty="0" smtClean="0"/>
            <a:t>33</a:t>
          </a:r>
          <a:endParaRPr lang="en-US" dirty="0"/>
        </a:p>
        <a:p>
          <a:r>
            <a:rPr lang="en-US" dirty="0"/>
            <a:t>WACF </a:t>
          </a:r>
          <a:r>
            <a:rPr lang="en-US" dirty="0" smtClean="0"/>
            <a:t>5</a:t>
          </a:r>
          <a:endParaRPr lang="en-US" dirty="0"/>
        </a:p>
      </dgm:t>
    </dgm:pt>
    <dgm:pt modelId="{B588AD7B-FFD3-4BFB-94EE-B7E3F75DB455}" type="parTrans" cxnId="{F1069CD4-D0ED-4DD7-A712-30AFB2948D6C}">
      <dgm:prSet/>
      <dgm:spPr/>
      <dgm:t>
        <a:bodyPr/>
        <a:lstStyle/>
        <a:p>
          <a:endParaRPr lang="en-US"/>
        </a:p>
      </dgm:t>
    </dgm:pt>
    <dgm:pt modelId="{8A5C4E53-D7ED-4D14-8BDB-BB26176D11CF}" type="sibTrans" cxnId="{F1069CD4-D0ED-4DD7-A712-30AFB2948D6C}">
      <dgm:prSet/>
      <dgm:spPr/>
      <dgm:t>
        <a:bodyPr/>
        <a:lstStyle/>
        <a:p>
          <a:endParaRPr lang="en-US"/>
        </a:p>
      </dgm:t>
    </dgm:pt>
    <dgm:pt modelId="{EBD03472-5B64-42D0-9B1B-32720D562062}" type="pres">
      <dgm:prSet presAssocID="{57117F6A-9311-4D8C-85ED-DC86E375C0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A833A7-B377-4148-A9DD-FF0DA54AEDAF}" type="pres">
      <dgm:prSet presAssocID="{00BC24EC-B02D-49A6-8388-37ED89E363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1359E-7219-4CAB-8BD8-920C23B00DC5}" type="pres">
      <dgm:prSet presAssocID="{8A5C4E53-D7ED-4D14-8BDB-BB26176D11CF}" presName="sibTrans" presStyleCnt="0"/>
      <dgm:spPr/>
    </dgm:pt>
    <dgm:pt modelId="{917B0A74-6116-44D3-8F45-C031EF1A3BB4}" type="pres">
      <dgm:prSet presAssocID="{64884C23-FB1E-4540-B22D-5F5AFA0BD0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038A0-EBF6-4042-8621-44A881980C66}" type="pres">
      <dgm:prSet presAssocID="{F32F8573-DE53-4988-81C8-9153A49A4F5B}" presName="sibTrans" presStyleCnt="0"/>
      <dgm:spPr/>
    </dgm:pt>
    <dgm:pt modelId="{592A2FBF-FA90-4694-A1E3-47CA47DA4CC4}" type="pres">
      <dgm:prSet presAssocID="{90D41D8B-11C2-44A1-B3A6-052942EC218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0E19C-6E92-4C67-A601-5652D5C124F1}" type="pres">
      <dgm:prSet presAssocID="{B35F63C3-B1D2-4446-9D16-02C8E1098348}" presName="sibTrans" presStyleCnt="0"/>
      <dgm:spPr/>
    </dgm:pt>
    <dgm:pt modelId="{51930DA2-7050-481F-945C-BB9912C3D819}" type="pres">
      <dgm:prSet presAssocID="{774CA315-51C3-4E76-819B-B5892831C3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8BC0E-FDBB-469D-862A-DEEC5621281E}" type="pres">
      <dgm:prSet presAssocID="{3355D12C-BAF0-4AD9-8B80-CDB067FD5420}" presName="sibTrans" presStyleCnt="0"/>
      <dgm:spPr/>
    </dgm:pt>
    <dgm:pt modelId="{0734C7D8-61CF-44D7-BFC1-13E0D20A42BE}" type="pres">
      <dgm:prSet presAssocID="{2DB55656-1127-49E9-A94B-4400CF74FD9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270C07-0511-4FE3-98D2-1E1CAF651D38}" type="presOf" srcId="{00BC24EC-B02D-49A6-8388-37ED89E3636C}" destId="{22A833A7-B377-4148-A9DD-FF0DA54AEDAF}" srcOrd="0" destOrd="0" presId="urn:microsoft.com/office/officeart/2005/8/layout/default"/>
    <dgm:cxn modelId="{DF51C158-5178-4CBC-903D-F942CFCC5742}" srcId="{57117F6A-9311-4D8C-85ED-DC86E375C073}" destId="{90D41D8B-11C2-44A1-B3A6-052942EC2186}" srcOrd="2" destOrd="0" parTransId="{B4F6E02B-8826-4C3B-8E7F-975089BE9C4A}" sibTransId="{B35F63C3-B1D2-4446-9D16-02C8E1098348}"/>
    <dgm:cxn modelId="{9CAD458F-5B18-42EE-AA22-B56573806919}" type="presOf" srcId="{90D41D8B-11C2-44A1-B3A6-052942EC2186}" destId="{592A2FBF-FA90-4694-A1E3-47CA47DA4CC4}" srcOrd="0" destOrd="0" presId="urn:microsoft.com/office/officeart/2005/8/layout/default"/>
    <dgm:cxn modelId="{2DDB0E53-211F-41B9-ABEA-5C055A62C9C6}" srcId="{57117F6A-9311-4D8C-85ED-DC86E375C073}" destId="{774CA315-51C3-4E76-819B-B5892831C3B0}" srcOrd="3" destOrd="0" parTransId="{3378AC0C-8EE5-42ED-8F61-CDC201A3F12D}" sibTransId="{3355D12C-BAF0-4AD9-8B80-CDB067FD5420}"/>
    <dgm:cxn modelId="{F1069CD4-D0ED-4DD7-A712-30AFB2948D6C}" srcId="{57117F6A-9311-4D8C-85ED-DC86E375C073}" destId="{00BC24EC-B02D-49A6-8388-37ED89E3636C}" srcOrd="0" destOrd="0" parTransId="{B588AD7B-FFD3-4BFB-94EE-B7E3F75DB455}" sibTransId="{8A5C4E53-D7ED-4D14-8BDB-BB26176D11CF}"/>
    <dgm:cxn modelId="{57B9884B-8EFF-40C6-9E5B-83F462FEF584}" type="presOf" srcId="{57117F6A-9311-4D8C-85ED-DC86E375C073}" destId="{EBD03472-5B64-42D0-9B1B-32720D562062}" srcOrd="0" destOrd="0" presId="urn:microsoft.com/office/officeart/2005/8/layout/default"/>
    <dgm:cxn modelId="{20ED99EE-E735-421C-8550-91CCCEF1D81E}" type="presOf" srcId="{64884C23-FB1E-4540-B22D-5F5AFA0BD0DF}" destId="{917B0A74-6116-44D3-8F45-C031EF1A3BB4}" srcOrd="0" destOrd="0" presId="urn:microsoft.com/office/officeart/2005/8/layout/default"/>
    <dgm:cxn modelId="{C7FED67E-C24E-4179-89F5-3DA65E8145F4}" type="presOf" srcId="{2DB55656-1127-49E9-A94B-4400CF74FD99}" destId="{0734C7D8-61CF-44D7-BFC1-13E0D20A42BE}" srcOrd="0" destOrd="0" presId="urn:microsoft.com/office/officeart/2005/8/layout/default"/>
    <dgm:cxn modelId="{EC8B6DCB-88F7-4D20-B5CD-6AAB0112B063}" type="presOf" srcId="{774CA315-51C3-4E76-819B-B5892831C3B0}" destId="{51930DA2-7050-481F-945C-BB9912C3D819}" srcOrd="0" destOrd="0" presId="urn:microsoft.com/office/officeart/2005/8/layout/default"/>
    <dgm:cxn modelId="{A5B48DE0-8A3E-44A1-A60D-69065F611534}" srcId="{57117F6A-9311-4D8C-85ED-DC86E375C073}" destId="{64884C23-FB1E-4540-B22D-5F5AFA0BD0DF}" srcOrd="1" destOrd="0" parTransId="{37807605-5EEE-4E3B-BC77-1CC7887B5440}" sibTransId="{F32F8573-DE53-4988-81C8-9153A49A4F5B}"/>
    <dgm:cxn modelId="{146DFAAD-C778-4E74-AE73-0F05FECB1DE2}" srcId="{57117F6A-9311-4D8C-85ED-DC86E375C073}" destId="{2DB55656-1127-49E9-A94B-4400CF74FD99}" srcOrd="4" destOrd="0" parTransId="{721AD6D9-C7F4-4951-8A16-5945EE0AEF47}" sibTransId="{6FB0299F-59EA-4244-8C22-724D3CB028EB}"/>
    <dgm:cxn modelId="{102A91A0-23C8-4F35-8363-C563EB27F9D4}" type="presParOf" srcId="{EBD03472-5B64-42D0-9B1B-32720D562062}" destId="{22A833A7-B377-4148-A9DD-FF0DA54AEDAF}" srcOrd="0" destOrd="0" presId="urn:microsoft.com/office/officeart/2005/8/layout/default"/>
    <dgm:cxn modelId="{1B6AA70F-B078-4112-8B91-7FF6140F4509}" type="presParOf" srcId="{EBD03472-5B64-42D0-9B1B-32720D562062}" destId="{2531359E-7219-4CAB-8BD8-920C23B00DC5}" srcOrd="1" destOrd="0" presId="urn:microsoft.com/office/officeart/2005/8/layout/default"/>
    <dgm:cxn modelId="{938EA207-1DFD-42DE-902C-F23B76452444}" type="presParOf" srcId="{EBD03472-5B64-42D0-9B1B-32720D562062}" destId="{917B0A74-6116-44D3-8F45-C031EF1A3BB4}" srcOrd="2" destOrd="0" presId="urn:microsoft.com/office/officeart/2005/8/layout/default"/>
    <dgm:cxn modelId="{8203F6D1-D192-4A09-8BCD-80B32F5F6D27}" type="presParOf" srcId="{EBD03472-5B64-42D0-9B1B-32720D562062}" destId="{059038A0-EBF6-4042-8621-44A881980C66}" srcOrd="3" destOrd="0" presId="urn:microsoft.com/office/officeart/2005/8/layout/default"/>
    <dgm:cxn modelId="{72461EDB-11CD-4DC8-AE6B-E0AA33EE7D84}" type="presParOf" srcId="{EBD03472-5B64-42D0-9B1B-32720D562062}" destId="{592A2FBF-FA90-4694-A1E3-47CA47DA4CC4}" srcOrd="4" destOrd="0" presId="urn:microsoft.com/office/officeart/2005/8/layout/default"/>
    <dgm:cxn modelId="{78A5D61F-DA9A-4975-B403-E7B69437CB91}" type="presParOf" srcId="{EBD03472-5B64-42D0-9B1B-32720D562062}" destId="{97E0E19C-6E92-4C67-A601-5652D5C124F1}" srcOrd="5" destOrd="0" presId="urn:microsoft.com/office/officeart/2005/8/layout/default"/>
    <dgm:cxn modelId="{868D8EAE-93FB-4094-8B2C-1475DE8C75BD}" type="presParOf" srcId="{EBD03472-5B64-42D0-9B1B-32720D562062}" destId="{51930DA2-7050-481F-945C-BB9912C3D819}" srcOrd="6" destOrd="0" presId="urn:microsoft.com/office/officeart/2005/8/layout/default"/>
    <dgm:cxn modelId="{A3965A30-9AF2-47F7-AC62-7BE0E2B60546}" type="presParOf" srcId="{EBD03472-5B64-42D0-9B1B-32720D562062}" destId="{FC48BC0E-FDBB-469D-862A-DEEC5621281E}" srcOrd="7" destOrd="0" presId="urn:microsoft.com/office/officeart/2005/8/layout/default"/>
    <dgm:cxn modelId="{24D23218-13BB-402A-B631-D518D75DD394}" type="presParOf" srcId="{EBD03472-5B64-42D0-9B1B-32720D562062}" destId="{0734C7D8-61CF-44D7-BFC1-13E0D20A42B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0F7A1-654E-4BF6-9DBB-59D206AA875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E408FE-8FD4-4428-AF4D-F4EBE6C1425B}">
      <dgm:prSet/>
      <dgm:spPr/>
      <dgm:t>
        <a:bodyPr/>
        <a:lstStyle/>
        <a:p>
          <a:r>
            <a:rPr lang="en-US" dirty="0"/>
            <a:t>We are a considerably younger organization</a:t>
          </a:r>
        </a:p>
      </dgm:t>
    </dgm:pt>
    <dgm:pt modelId="{7EF09C67-A099-46E7-AC78-FB0D8629E407}" type="parTrans" cxnId="{2550D899-4F2B-4927-AF12-5258260BC785}">
      <dgm:prSet/>
      <dgm:spPr/>
      <dgm:t>
        <a:bodyPr/>
        <a:lstStyle/>
        <a:p>
          <a:endParaRPr lang="en-US"/>
        </a:p>
      </dgm:t>
    </dgm:pt>
    <dgm:pt modelId="{A8F05A76-B86B-4206-9074-85C3A0326C09}" type="sibTrans" cxnId="{2550D899-4F2B-4927-AF12-5258260BC785}">
      <dgm:prSet/>
      <dgm:spPr/>
      <dgm:t>
        <a:bodyPr/>
        <a:lstStyle/>
        <a:p>
          <a:endParaRPr lang="en-US"/>
        </a:p>
      </dgm:t>
    </dgm:pt>
    <dgm:pt modelId="{8CA18C8C-F6C6-479F-B13C-EE072EB82FB6}">
      <dgm:prSet/>
      <dgm:spPr/>
      <dgm:t>
        <a:bodyPr/>
        <a:lstStyle/>
        <a:p>
          <a:r>
            <a:rPr lang="en-US" dirty="0"/>
            <a:t>Our member #s are comparable while our dues $ per member are much lower than other associations</a:t>
          </a:r>
        </a:p>
      </dgm:t>
    </dgm:pt>
    <dgm:pt modelId="{550F33B8-66A6-4C24-BC16-A3B202971A0F}" type="parTrans" cxnId="{2D09A67E-2095-41C2-A792-CCA658897003}">
      <dgm:prSet/>
      <dgm:spPr/>
      <dgm:t>
        <a:bodyPr/>
        <a:lstStyle/>
        <a:p>
          <a:endParaRPr lang="en-US"/>
        </a:p>
      </dgm:t>
    </dgm:pt>
    <dgm:pt modelId="{592ECB41-1A01-499B-B570-67F765E7C54F}" type="sibTrans" cxnId="{2D09A67E-2095-41C2-A792-CCA658897003}">
      <dgm:prSet/>
      <dgm:spPr/>
      <dgm:t>
        <a:bodyPr/>
        <a:lstStyle/>
        <a:p>
          <a:endParaRPr lang="en-US"/>
        </a:p>
      </dgm:t>
    </dgm:pt>
    <dgm:pt modelId="{4AD188CF-020F-4B14-B535-37FB1AF43C75}">
      <dgm:prSet/>
      <dgm:spPr/>
      <dgm:t>
        <a:bodyPr/>
        <a:lstStyle/>
        <a:p>
          <a:r>
            <a:rPr lang="en-US" dirty="0"/>
            <a:t>Most organizations are doing the same thing we do</a:t>
          </a:r>
        </a:p>
      </dgm:t>
    </dgm:pt>
    <dgm:pt modelId="{82269E4A-D063-4B62-85E1-49B38E0D208E}" type="parTrans" cxnId="{8E3F2515-6D26-4981-B5B9-954CCF35F9E8}">
      <dgm:prSet/>
      <dgm:spPr/>
      <dgm:t>
        <a:bodyPr/>
        <a:lstStyle/>
        <a:p>
          <a:endParaRPr lang="en-US"/>
        </a:p>
      </dgm:t>
    </dgm:pt>
    <dgm:pt modelId="{B425C417-9642-415F-AF97-309EFE1EA2C9}" type="sibTrans" cxnId="{8E3F2515-6D26-4981-B5B9-954CCF35F9E8}">
      <dgm:prSet/>
      <dgm:spPr/>
      <dgm:t>
        <a:bodyPr/>
        <a:lstStyle/>
        <a:p>
          <a:endParaRPr lang="en-US"/>
        </a:p>
      </dgm:t>
    </dgm:pt>
    <dgm:pt modelId="{FBEB4276-CE0A-449C-BC9E-97F370B7EFF7}">
      <dgm:prSet/>
      <dgm:spPr/>
      <dgm:t>
        <a:bodyPr/>
        <a:lstStyle/>
        <a:p>
          <a:r>
            <a:rPr lang="en-US" dirty="0"/>
            <a:t>Organizations providing trainings and conferences invest considerably in these revenue streams</a:t>
          </a:r>
        </a:p>
      </dgm:t>
    </dgm:pt>
    <dgm:pt modelId="{23892649-EE10-4960-B29C-EF1BBB130D55}" type="parTrans" cxnId="{09BA29F4-D35F-4DC8-9DAD-BBA64EEA8D2D}">
      <dgm:prSet/>
      <dgm:spPr/>
      <dgm:t>
        <a:bodyPr/>
        <a:lstStyle/>
        <a:p>
          <a:endParaRPr lang="en-US"/>
        </a:p>
      </dgm:t>
    </dgm:pt>
    <dgm:pt modelId="{B4E6D265-2C01-4ADB-B10D-B5BD03590412}" type="sibTrans" cxnId="{09BA29F4-D35F-4DC8-9DAD-BBA64EEA8D2D}">
      <dgm:prSet/>
      <dgm:spPr/>
      <dgm:t>
        <a:bodyPr/>
        <a:lstStyle/>
        <a:p>
          <a:endParaRPr lang="en-US"/>
        </a:p>
      </dgm:t>
    </dgm:pt>
    <dgm:pt modelId="{63486A46-FF9D-426F-AF53-C42597430156}">
      <dgm:prSet/>
      <dgm:spPr/>
      <dgm:t>
        <a:bodyPr/>
        <a:lstStyle/>
        <a:p>
          <a:r>
            <a:rPr lang="en-US" dirty="0"/>
            <a:t>Washington State is a different landscape than the national landscape – dues are lower and philanthropy is higher</a:t>
          </a:r>
        </a:p>
      </dgm:t>
    </dgm:pt>
    <dgm:pt modelId="{28900350-4158-4FAD-BF97-1EEBBE7B8E0F}" type="parTrans" cxnId="{042B8AE3-68B6-45CA-864F-92E2072D8DC7}">
      <dgm:prSet/>
      <dgm:spPr/>
      <dgm:t>
        <a:bodyPr/>
        <a:lstStyle/>
        <a:p>
          <a:endParaRPr lang="en-US"/>
        </a:p>
      </dgm:t>
    </dgm:pt>
    <dgm:pt modelId="{57DEE96E-AADA-44DF-8084-88F7F9744AE1}" type="sibTrans" cxnId="{042B8AE3-68B6-45CA-864F-92E2072D8DC7}">
      <dgm:prSet/>
      <dgm:spPr/>
      <dgm:t>
        <a:bodyPr/>
        <a:lstStyle/>
        <a:p>
          <a:endParaRPr lang="en-US"/>
        </a:p>
      </dgm:t>
    </dgm:pt>
    <dgm:pt modelId="{2779F260-A9BC-4797-8F51-E10F8C4ABBBA}">
      <dgm:prSet/>
      <dgm:spPr/>
      <dgm:t>
        <a:bodyPr/>
        <a:lstStyle/>
        <a:p>
          <a:r>
            <a:rPr lang="en-US" dirty="0"/>
            <a:t>Our members are in a different financial position than members in other states</a:t>
          </a:r>
        </a:p>
      </dgm:t>
    </dgm:pt>
    <dgm:pt modelId="{B95FB60C-2E57-43B7-B22B-E0478FBDACE1}" type="parTrans" cxnId="{5D69B271-607E-4975-BD3A-C18F3B82A84F}">
      <dgm:prSet/>
      <dgm:spPr/>
      <dgm:t>
        <a:bodyPr/>
        <a:lstStyle/>
        <a:p>
          <a:endParaRPr lang="en-US"/>
        </a:p>
      </dgm:t>
    </dgm:pt>
    <dgm:pt modelId="{89A87F0B-1A4B-41D8-B654-35A5745B7D9D}" type="sibTrans" cxnId="{5D69B271-607E-4975-BD3A-C18F3B82A84F}">
      <dgm:prSet/>
      <dgm:spPr/>
      <dgm:t>
        <a:bodyPr/>
        <a:lstStyle/>
        <a:p>
          <a:endParaRPr lang="en-US"/>
        </a:p>
      </dgm:t>
    </dgm:pt>
    <dgm:pt modelId="{DBEB19E5-EC50-4A07-97CA-5CCC052E93B8}" type="pres">
      <dgm:prSet presAssocID="{EBF0F7A1-654E-4BF6-9DBB-59D206AA87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E7E663-8363-45D6-A60D-27702BE2973E}" type="pres">
      <dgm:prSet presAssocID="{4EE408FE-8FD4-4428-AF4D-F4EBE6C142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0B30E-1BF1-45EE-B3C1-E2E64B61EF23}" type="pres">
      <dgm:prSet presAssocID="{A8F05A76-B86B-4206-9074-85C3A0326C09}" presName="spacer" presStyleCnt="0"/>
      <dgm:spPr/>
    </dgm:pt>
    <dgm:pt modelId="{1DEF3803-ADB1-45BE-94B8-3EBE9DDED664}" type="pres">
      <dgm:prSet presAssocID="{8CA18C8C-F6C6-479F-B13C-EE072EB82FB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F4C58-0C77-46CD-B45D-D86E9487FC0B}" type="pres">
      <dgm:prSet presAssocID="{592ECB41-1A01-499B-B570-67F765E7C54F}" presName="spacer" presStyleCnt="0"/>
      <dgm:spPr/>
    </dgm:pt>
    <dgm:pt modelId="{C7AC75AC-6173-4AA6-A134-3FAA5FDA3D5D}" type="pres">
      <dgm:prSet presAssocID="{4AD188CF-020F-4B14-B535-37FB1AF43C7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29A72-F86E-487E-BFA4-F7C0A7261713}" type="pres">
      <dgm:prSet presAssocID="{B425C417-9642-415F-AF97-309EFE1EA2C9}" presName="spacer" presStyleCnt="0"/>
      <dgm:spPr/>
    </dgm:pt>
    <dgm:pt modelId="{EFC2AA24-30DC-4072-9CAC-0791F2DA1666}" type="pres">
      <dgm:prSet presAssocID="{FBEB4276-CE0A-449C-BC9E-97F370B7EFF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9DFFE-EC73-4011-AF2D-2F3DD971DC6F}" type="pres">
      <dgm:prSet presAssocID="{B4E6D265-2C01-4ADB-B10D-B5BD03590412}" presName="spacer" presStyleCnt="0"/>
      <dgm:spPr/>
    </dgm:pt>
    <dgm:pt modelId="{267955DA-D394-497B-AF2C-04DD37531E57}" type="pres">
      <dgm:prSet presAssocID="{63486A46-FF9D-426F-AF53-C4259743015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80B97-273F-4C0B-A68B-480E6FBAFC6A}" type="pres">
      <dgm:prSet presAssocID="{57DEE96E-AADA-44DF-8084-88F7F9744AE1}" presName="spacer" presStyleCnt="0"/>
      <dgm:spPr/>
    </dgm:pt>
    <dgm:pt modelId="{C9E564CF-4490-46E2-B9C5-554F75C23873}" type="pres">
      <dgm:prSet presAssocID="{2779F260-A9BC-4797-8F51-E10F8C4ABBB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BD9657-8376-4960-9A75-0667011B9131}" type="presOf" srcId="{2779F260-A9BC-4797-8F51-E10F8C4ABBBA}" destId="{C9E564CF-4490-46E2-B9C5-554F75C23873}" srcOrd="0" destOrd="0" presId="urn:microsoft.com/office/officeart/2005/8/layout/vList2"/>
    <dgm:cxn modelId="{018779E5-7DE1-455D-991D-DB84BA89EE36}" type="presOf" srcId="{4EE408FE-8FD4-4428-AF4D-F4EBE6C1425B}" destId="{E7E7E663-8363-45D6-A60D-27702BE2973E}" srcOrd="0" destOrd="0" presId="urn:microsoft.com/office/officeart/2005/8/layout/vList2"/>
    <dgm:cxn modelId="{2550D899-4F2B-4927-AF12-5258260BC785}" srcId="{EBF0F7A1-654E-4BF6-9DBB-59D206AA875E}" destId="{4EE408FE-8FD4-4428-AF4D-F4EBE6C1425B}" srcOrd="0" destOrd="0" parTransId="{7EF09C67-A099-46E7-AC78-FB0D8629E407}" sibTransId="{A8F05A76-B86B-4206-9074-85C3A0326C09}"/>
    <dgm:cxn modelId="{69693CF4-3E5C-43F5-B9CE-F285A78813F0}" type="presOf" srcId="{FBEB4276-CE0A-449C-BC9E-97F370B7EFF7}" destId="{EFC2AA24-30DC-4072-9CAC-0791F2DA1666}" srcOrd="0" destOrd="0" presId="urn:microsoft.com/office/officeart/2005/8/layout/vList2"/>
    <dgm:cxn modelId="{042B8AE3-68B6-45CA-864F-92E2072D8DC7}" srcId="{EBF0F7A1-654E-4BF6-9DBB-59D206AA875E}" destId="{63486A46-FF9D-426F-AF53-C42597430156}" srcOrd="4" destOrd="0" parTransId="{28900350-4158-4FAD-BF97-1EEBBE7B8E0F}" sibTransId="{57DEE96E-AADA-44DF-8084-88F7F9744AE1}"/>
    <dgm:cxn modelId="{8E3F2515-6D26-4981-B5B9-954CCF35F9E8}" srcId="{EBF0F7A1-654E-4BF6-9DBB-59D206AA875E}" destId="{4AD188CF-020F-4B14-B535-37FB1AF43C75}" srcOrd="2" destOrd="0" parTransId="{82269E4A-D063-4B62-85E1-49B38E0D208E}" sibTransId="{B425C417-9642-415F-AF97-309EFE1EA2C9}"/>
    <dgm:cxn modelId="{8EB51828-DE31-4857-A405-7468A189EECA}" type="presOf" srcId="{8CA18C8C-F6C6-479F-B13C-EE072EB82FB6}" destId="{1DEF3803-ADB1-45BE-94B8-3EBE9DDED664}" srcOrd="0" destOrd="0" presId="urn:microsoft.com/office/officeart/2005/8/layout/vList2"/>
    <dgm:cxn modelId="{09BA29F4-D35F-4DC8-9DAD-BBA64EEA8D2D}" srcId="{EBF0F7A1-654E-4BF6-9DBB-59D206AA875E}" destId="{FBEB4276-CE0A-449C-BC9E-97F370B7EFF7}" srcOrd="3" destOrd="0" parTransId="{23892649-EE10-4960-B29C-EF1BBB130D55}" sibTransId="{B4E6D265-2C01-4ADB-B10D-B5BD03590412}"/>
    <dgm:cxn modelId="{3A01DA3B-2750-4354-BF63-F9B3C4D8AD3E}" type="presOf" srcId="{EBF0F7A1-654E-4BF6-9DBB-59D206AA875E}" destId="{DBEB19E5-EC50-4A07-97CA-5CCC052E93B8}" srcOrd="0" destOrd="0" presId="urn:microsoft.com/office/officeart/2005/8/layout/vList2"/>
    <dgm:cxn modelId="{2D09A67E-2095-41C2-A792-CCA658897003}" srcId="{EBF0F7A1-654E-4BF6-9DBB-59D206AA875E}" destId="{8CA18C8C-F6C6-479F-B13C-EE072EB82FB6}" srcOrd="1" destOrd="0" parTransId="{550F33B8-66A6-4C24-BC16-A3B202971A0F}" sibTransId="{592ECB41-1A01-499B-B570-67F765E7C54F}"/>
    <dgm:cxn modelId="{CDF3C05D-A6A3-41F5-AF12-2C1F930FFEBF}" type="presOf" srcId="{4AD188CF-020F-4B14-B535-37FB1AF43C75}" destId="{C7AC75AC-6173-4AA6-A134-3FAA5FDA3D5D}" srcOrd="0" destOrd="0" presId="urn:microsoft.com/office/officeart/2005/8/layout/vList2"/>
    <dgm:cxn modelId="{5D69B271-607E-4975-BD3A-C18F3B82A84F}" srcId="{EBF0F7A1-654E-4BF6-9DBB-59D206AA875E}" destId="{2779F260-A9BC-4797-8F51-E10F8C4ABBBA}" srcOrd="5" destOrd="0" parTransId="{B95FB60C-2E57-43B7-B22B-E0478FBDACE1}" sibTransId="{89A87F0B-1A4B-41D8-B654-35A5745B7D9D}"/>
    <dgm:cxn modelId="{8E7A343F-8F5B-4A08-A918-AE764D08B2C8}" type="presOf" srcId="{63486A46-FF9D-426F-AF53-C42597430156}" destId="{267955DA-D394-497B-AF2C-04DD37531E57}" srcOrd="0" destOrd="0" presId="urn:microsoft.com/office/officeart/2005/8/layout/vList2"/>
    <dgm:cxn modelId="{968B8CA0-D989-4DEE-97E1-CC8E4CA4C518}" type="presParOf" srcId="{DBEB19E5-EC50-4A07-97CA-5CCC052E93B8}" destId="{E7E7E663-8363-45D6-A60D-27702BE2973E}" srcOrd="0" destOrd="0" presId="urn:microsoft.com/office/officeart/2005/8/layout/vList2"/>
    <dgm:cxn modelId="{FA44D225-6574-4C2A-93AC-F693AB014E40}" type="presParOf" srcId="{DBEB19E5-EC50-4A07-97CA-5CCC052E93B8}" destId="{6440B30E-1BF1-45EE-B3C1-E2E64B61EF23}" srcOrd="1" destOrd="0" presId="urn:microsoft.com/office/officeart/2005/8/layout/vList2"/>
    <dgm:cxn modelId="{79D376F2-83C5-43AA-8D2B-655A5B1C19D7}" type="presParOf" srcId="{DBEB19E5-EC50-4A07-97CA-5CCC052E93B8}" destId="{1DEF3803-ADB1-45BE-94B8-3EBE9DDED664}" srcOrd="2" destOrd="0" presId="urn:microsoft.com/office/officeart/2005/8/layout/vList2"/>
    <dgm:cxn modelId="{03CA4725-FE45-4DAC-AE97-A63FFDDC25A4}" type="presParOf" srcId="{DBEB19E5-EC50-4A07-97CA-5CCC052E93B8}" destId="{019F4C58-0C77-46CD-B45D-D86E9487FC0B}" srcOrd="3" destOrd="0" presId="urn:microsoft.com/office/officeart/2005/8/layout/vList2"/>
    <dgm:cxn modelId="{58F0F95C-73D5-4845-B337-1BB98328A1E4}" type="presParOf" srcId="{DBEB19E5-EC50-4A07-97CA-5CCC052E93B8}" destId="{C7AC75AC-6173-4AA6-A134-3FAA5FDA3D5D}" srcOrd="4" destOrd="0" presId="urn:microsoft.com/office/officeart/2005/8/layout/vList2"/>
    <dgm:cxn modelId="{2F36D97A-173B-48B1-82D3-4253386ADD3D}" type="presParOf" srcId="{DBEB19E5-EC50-4A07-97CA-5CCC052E93B8}" destId="{D9F29A72-F86E-487E-BFA4-F7C0A7261713}" srcOrd="5" destOrd="0" presId="urn:microsoft.com/office/officeart/2005/8/layout/vList2"/>
    <dgm:cxn modelId="{A1037B40-8D3E-4EF5-A72B-144D704123AE}" type="presParOf" srcId="{DBEB19E5-EC50-4A07-97CA-5CCC052E93B8}" destId="{EFC2AA24-30DC-4072-9CAC-0791F2DA1666}" srcOrd="6" destOrd="0" presId="urn:microsoft.com/office/officeart/2005/8/layout/vList2"/>
    <dgm:cxn modelId="{193EBE88-AE6E-49F1-AC7F-D724925475BA}" type="presParOf" srcId="{DBEB19E5-EC50-4A07-97CA-5CCC052E93B8}" destId="{2359DFFE-EC73-4011-AF2D-2F3DD971DC6F}" srcOrd="7" destOrd="0" presId="urn:microsoft.com/office/officeart/2005/8/layout/vList2"/>
    <dgm:cxn modelId="{FC17AF52-8661-4824-B700-1C43BBEBDD57}" type="presParOf" srcId="{DBEB19E5-EC50-4A07-97CA-5CCC052E93B8}" destId="{267955DA-D394-497B-AF2C-04DD37531E57}" srcOrd="8" destOrd="0" presId="urn:microsoft.com/office/officeart/2005/8/layout/vList2"/>
    <dgm:cxn modelId="{80F6AFBC-02F2-4D19-8C00-AE5CDE05D252}" type="presParOf" srcId="{DBEB19E5-EC50-4A07-97CA-5CCC052E93B8}" destId="{96280B97-273F-4C0B-A68B-480E6FBAFC6A}" srcOrd="9" destOrd="0" presId="urn:microsoft.com/office/officeart/2005/8/layout/vList2"/>
    <dgm:cxn modelId="{84FBFA75-C2E6-4489-AC18-709736C698E4}" type="presParOf" srcId="{DBEB19E5-EC50-4A07-97CA-5CCC052E93B8}" destId="{C9E564CF-4490-46E2-B9C5-554F75C238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852901-26FF-4801-84D2-F5016AF9A3B8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2D179D-BED1-4BB1-BCDD-E058D07D230E}" type="asst">
      <dgm:prSet phldrT="[Text]"/>
      <dgm:spPr/>
      <dgm:t>
        <a:bodyPr/>
        <a:lstStyle/>
        <a:p>
          <a:r>
            <a:rPr lang="en-US" dirty="0"/>
            <a:t>50% revenue from dues</a:t>
          </a:r>
        </a:p>
      </dgm:t>
    </dgm:pt>
    <dgm:pt modelId="{DC9E11A3-E780-4381-A6DD-683ACFED04A2}" type="parTrans" cxnId="{4E392B84-9F06-4DFD-9C54-B36CC1294227}">
      <dgm:prSet/>
      <dgm:spPr/>
      <dgm:t>
        <a:bodyPr/>
        <a:lstStyle/>
        <a:p>
          <a:endParaRPr lang="en-US"/>
        </a:p>
      </dgm:t>
    </dgm:pt>
    <dgm:pt modelId="{2614A2B4-B3FE-4AC8-AE57-C2D6E71A0DAC}" type="sibTrans" cxnId="{4E392B84-9F06-4DFD-9C54-B36CC1294227}">
      <dgm:prSet/>
      <dgm:spPr/>
      <dgm:t>
        <a:bodyPr/>
        <a:lstStyle/>
        <a:p>
          <a:endParaRPr lang="en-US"/>
        </a:p>
      </dgm:t>
    </dgm:pt>
    <dgm:pt modelId="{2424BC58-21F7-4E3E-BB7C-CD3AEB10E19F}">
      <dgm:prSet phldrT="[Text]"/>
      <dgm:spPr/>
      <dgm:t>
        <a:bodyPr/>
        <a:lstStyle/>
        <a:p>
          <a:r>
            <a:rPr lang="en-US" dirty="0"/>
            <a:t>50% revenue from philanthropy</a:t>
          </a:r>
        </a:p>
      </dgm:t>
    </dgm:pt>
    <dgm:pt modelId="{5273E340-FD32-4550-9B21-6C87A2A3129D}" type="parTrans" cxnId="{35CBEAE1-AB91-4427-B7F6-2A041D405279}">
      <dgm:prSet/>
      <dgm:spPr/>
      <dgm:t>
        <a:bodyPr/>
        <a:lstStyle/>
        <a:p>
          <a:endParaRPr lang="en-US"/>
        </a:p>
      </dgm:t>
    </dgm:pt>
    <dgm:pt modelId="{3A7CC9CD-3B48-4872-8CA0-0B126AC30694}" type="sibTrans" cxnId="{35CBEAE1-AB91-4427-B7F6-2A041D405279}">
      <dgm:prSet/>
      <dgm:spPr/>
      <dgm:t>
        <a:bodyPr/>
        <a:lstStyle/>
        <a:p>
          <a:endParaRPr lang="en-US"/>
        </a:p>
      </dgm:t>
    </dgm:pt>
    <dgm:pt modelId="{48FD2718-388F-4A16-A7FB-D36F1FD56112}">
      <dgm:prSet phldrT="[Text]"/>
      <dgm:spPr/>
      <dgm:t>
        <a:bodyPr/>
        <a:lstStyle/>
        <a:p>
          <a:r>
            <a:rPr lang="en-US" dirty="0"/>
            <a:t>WACF Hybrid Model</a:t>
          </a:r>
        </a:p>
      </dgm:t>
    </dgm:pt>
    <dgm:pt modelId="{32DE5D62-8918-4FFF-98E6-334A77E99281}" type="sibTrans" cxnId="{0EC58956-BE70-4A19-BB37-066927338C87}">
      <dgm:prSet/>
      <dgm:spPr/>
      <dgm:t>
        <a:bodyPr/>
        <a:lstStyle/>
        <a:p>
          <a:endParaRPr lang="en-US"/>
        </a:p>
      </dgm:t>
    </dgm:pt>
    <dgm:pt modelId="{E4EEACEA-796B-4DC1-B396-EB31E81A568C}" type="parTrans" cxnId="{0EC58956-BE70-4A19-BB37-066927338C87}">
      <dgm:prSet/>
      <dgm:spPr/>
      <dgm:t>
        <a:bodyPr/>
        <a:lstStyle/>
        <a:p>
          <a:endParaRPr lang="en-US"/>
        </a:p>
      </dgm:t>
    </dgm:pt>
    <dgm:pt modelId="{E99233C1-2C9A-4722-B70F-06FFDFC89273}" type="pres">
      <dgm:prSet presAssocID="{DC852901-26FF-4801-84D2-F5016AF9A3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17A587-DB63-476A-A727-5CCDE1BA47F8}" type="pres">
      <dgm:prSet presAssocID="{48FD2718-388F-4A16-A7FB-D36F1FD56112}" presName="hierRoot1" presStyleCnt="0"/>
      <dgm:spPr/>
    </dgm:pt>
    <dgm:pt modelId="{68349D5E-FF70-475E-96A0-0CE50AEC1623}" type="pres">
      <dgm:prSet presAssocID="{48FD2718-388F-4A16-A7FB-D36F1FD56112}" presName="composite" presStyleCnt="0"/>
      <dgm:spPr/>
    </dgm:pt>
    <dgm:pt modelId="{4F7DE01E-C584-4493-B1FB-BA3277E6D6A1}" type="pres">
      <dgm:prSet presAssocID="{48FD2718-388F-4A16-A7FB-D36F1FD56112}" presName="background" presStyleLbl="node0" presStyleIdx="0" presStyleCnt="1"/>
      <dgm:spPr/>
    </dgm:pt>
    <dgm:pt modelId="{EACF6362-BC1D-4819-8A54-A8ACC8103DF6}" type="pres">
      <dgm:prSet presAssocID="{48FD2718-388F-4A16-A7FB-D36F1FD5611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114E91-DB8A-4AC4-AC3D-3C9A55165323}" type="pres">
      <dgm:prSet presAssocID="{48FD2718-388F-4A16-A7FB-D36F1FD56112}" presName="hierChild2" presStyleCnt="0"/>
      <dgm:spPr/>
    </dgm:pt>
    <dgm:pt modelId="{90BEEC82-45E3-4774-9B67-14C1336CE699}" type="pres">
      <dgm:prSet presAssocID="{DC9E11A3-E780-4381-A6DD-683ACFED04A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3AE0012-81A6-45C3-AD52-3E3BB7E6729A}" type="pres">
      <dgm:prSet presAssocID="{B62D179D-BED1-4BB1-BCDD-E058D07D230E}" presName="hierRoot2" presStyleCnt="0"/>
      <dgm:spPr/>
    </dgm:pt>
    <dgm:pt modelId="{3224A8F0-D0C6-4F90-B88C-0B33D7FD3701}" type="pres">
      <dgm:prSet presAssocID="{B62D179D-BED1-4BB1-BCDD-E058D07D230E}" presName="composite2" presStyleCnt="0"/>
      <dgm:spPr/>
    </dgm:pt>
    <dgm:pt modelId="{047ECD5E-EE86-4BA3-90D8-E97E547134EF}" type="pres">
      <dgm:prSet presAssocID="{B62D179D-BED1-4BB1-BCDD-E058D07D230E}" presName="background2" presStyleLbl="asst1" presStyleIdx="0" presStyleCnt="1"/>
      <dgm:spPr/>
    </dgm:pt>
    <dgm:pt modelId="{6E40D1FA-4700-4989-A988-D3943311E452}" type="pres">
      <dgm:prSet presAssocID="{B62D179D-BED1-4BB1-BCDD-E058D07D230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DD1050-2045-4BE7-8FBF-D65C8584B8DE}" type="pres">
      <dgm:prSet presAssocID="{B62D179D-BED1-4BB1-BCDD-E058D07D230E}" presName="hierChild3" presStyleCnt="0"/>
      <dgm:spPr/>
    </dgm:pt>
    <dgm:pt modelId="{DAF8EE53-EB29-465E-9799-8C6C9367E0B5}" type="pres">
      <dgm:prSet presAssocID="{5273E340-FD32-4550-9B21-6C87A2A3129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A003D36-D75D-4E79-8152-E0C503060191}" type="pres">
      <dgm:prSet presAssocID="{2424BC58-21F7-4E3E-BB7C-CD3AEB10E19F}" presName="hierRoot2" presStyleCnt="0"/>
      <dgm:spPr/>
    </dgm:pt>
    <dgm:pt modelId="{EFD8F180-7B52-4409-A0AA-2958EB417E95}" type="pres">
      <dgm:prSet presAssocID="{2424BC58-21F7-4E3E-BB7C-CD3AEB10E19F}" presName="composite2" presStyleCnt="0"/>
      <dgm:spPr/>
    </dgm:pt>
    <dgm:pt modelId="{FC107729-4EA8-4D29-861B-24CF40E7BC42}" type="pres">
      <dgm:prSet presAssocID="{2424BC58-21F7-4E3E-BB7C-CD3AEB10E19F}" presName="background2" presStyleLbl="node2" presStyleIdx="0" presStyleCnt="1"/>
      <dgm:spPr/>
    </dgm:pt>
    <dgm:pt modelId="{6FBD16B6-1039-4252-A0C8-F346E2F167D2}" type="pres">
      <dgm:prSet presAssocID="{2424BC58-21F7-4E3E-BB7C-CD3AEB10E19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04F926-F981-4A07-ACFB-2472D9051162}" type="pres">
      <dgm:prSet presAssocID="{2424BC58-21F7-4E3E-BB7C-CD3AEB10E19F}" presName="hierChild3" presStyleCnt="0"/>
      <dgm:spPr/>
    </dgm:pt>
  </dgm:ptLst>
  <dgm:cxnLst>
    <dgm:cxn modelId="{C4B21C65-3111-4768-9907-AD9BFF56B2F5}" type="presOf" srcId="{5273E340-FD32-4550-9B21-6C87A2A3129D}" destId="{DAF8EE53-EB29-465E-9799-8C6C9367E0B5}" srcOrd="0" destOrd="0" presId="urn:microsoft.com/office/officeart/2005/8/layout/hierarchy1"/>
    <dgm:cxn modelId="{AAC2E515-EFF5-4B8C-8DC3-E2C81179BD50}" type="presOf" srcId="{2424BC58-21F7-4E3E-BB7C-CD3AEB10E19F}" destId="{6FBD16B6-1039-4252-A0C8-F346E2F167D2}" srcOrd="0" destOrd="0" presId="urn:microsoft.com/office/officeart/2005/8/layout/hierarchy1"/>
    <dgm:cxn modelId="{0EC58956-BE70-4A19-BB37-066927338C87}" srcId="{DC852901-26FF-4801-84D2-F5016AF9A3B8}" destId="{48FD2718-388F-4A16-A7FB-D36F1FD56112}" srcOrd="0" destOrd="0" parTransId="{E4EEACEA-796B-4DC1-B396-EB31E81A568C}" sibTransId="{32DE5D62-8918-4FFF-98E6-334A77E99281}"/>
    <dgm:cxn modelId="{35CBEAE1-AB91-4427-B7F6-2A041D405279}" srcId="{48FD2718-388F-4A16-A7FB-D36F1FD56112}" destId="{2424BC58-21F7-4E3E-BB7C-CD3AEB10E19F}" srcOrd="1" destOrd="0" parTransId="{5273E340-FD32-4550-9B21-6C87A2A3129D}" sibTransId="{3A7CC9CD-3B48-4872-8CA0-0B126AC30694}"/>
    <dgm:cxn modelId="{ECF2B433-CE77-4DF1-BF91-B625FBFD4EE8}" type="presOf" srcId="{DC9E11A3-E780-4381-A6DD-683ACFED04A2}" destId="{90BEEC82-45E3-4774-9B67-14C1336CE699}" srcOrd="0" destOrd="0" presId="urn:microsoft.com/office/officeart/2005/8/layout/hierarchy1"/>
    <dgm:cxn modelId="{E2ED8AD3-6103-4198-92E9-F1E52A580ACC}" type="presOf" srcId="{DC852901-26FF-4801-84D2-F5016AF9A3B8}" destId="{E99233C1-2C9A-4722-B70F-06FFDFC89273}" srcOrd="0" destOrd="0" presId="urn:microsoft.com/office/officeart/2005/8/layout/hierarchy1"/>
    <dgm:cxn modelId="{D4040555-2C59-4942-94E7-11F5021C3161}" type="presOf" srcId="{48FD2718-388F-4A16-A7FB-D36F1FD56112}" destId="{EACF6362-BC1D-4819-8A54-A8ACC8103DF6}" srcOrd="0" destOrd="0" presId="urn:microsoft.com/office/officeart/2005/8/layout/hierarchy1"/>
    <dgm:cxn modelId="{5F7EE4BA-8CC7-4F26-8ACB-671CF546137F}" type="presOf" srcId="{B62D179D-BED1-4BB1-BCDD-E058D07D230E}" destId="{6E40D1FA-4700-4989-A988-D3943311E452}" srcOrd="0" destOrd="0" presId="urn:microsoft.com/office/officeart/2005/8/layout/hierarchy1"/>
    <dgm:cxn modelId="{4E392B84-9F06-4DFD-9C54-B36CC1294227}" srcId="{48FD2718-388F-4A16-A7FB-D36F1FD56112}" destId="{B62D179D-BED1-4BB1-BCDD-E058D07D230E}" srcOrd="0" destOrd="0" parTransId="{DC9E11A3-E780-4381-A6DD-683ACFED04A2}" sibTransId="{2614A2B4-B3FE-4AC8-AE57-C2D6E71A0DAC}"/>
    <dgm:cxn modelId="{6843D308-3935-4722-BDEE-F9A08AEBE7E8}" type="presParOf" srcId="{E99233C1-2C9A-4722-B70F-06FFDFC89273}" destId="{8617A587-DB63-476A-A727-5CCDE1BA47F8}" srcOrd="0" destOrd="0" presId="urn:microsoft.com/office/officeart/2005/8/layout/hierarchy1"/>
    <dgm:cxn modelId="{DED29BA8-E90A-4DDC-836E-0B709156083D}" type="presParOf" srcId="{8617A587-DB63-476A-A727-5CCDE1BA47F8}" destId="{68349D5E-FF70-475E-96A0-0CE50AEC1623}" srcOrd="0" destOrd="0" presId="urn:microsoft.com/office/officeart/2005/8/layout/hierarchy1"/>
    <dgm:cxn modelId="{F6FDAC97-663F-4CBE-A83E-946AB7291C49}" type="presParOf" srcId="{68349D5E-FF70-475E-96A0-0CE50AEC1623}" destId="{4F7DE01E-C584-4493-B1FB-BA3277E6D6A1}" srcOrd="0" destOrd="0" presId="urn:microsoft.com/office/officeart/2005/8/layout/hierarchy1"/>
    <dgm:cxn modelId="{7FB34476-CA65-43A0-B88B-783BC7A7F311}" type="presParOf" srcId="{68349D5E-FF70-475E-96A0-0CE50AEC1623}" destId="{EACF6362-BC1D-4819-8A54-A8ACC8103DF6}" srcOrd="1" destOrd="0" presId="urn:microsoft.com/office/officeart/2005/8/layout/hierarchy1"/>
    <dgm:cxn modelId="{045E17D7-43F4-4EA5-8B7B-2DDBAF33A243}" type="presParOf" srcId="{8617A587-DB63-476A-A727-5CCDE1BA47F8}" destId="{4C114E91-DB8A-4AC4-AC3D-3C9A55165323}" srcOrd="1" destOrd="0" presId="urn:microsoft.com/office/officeart/2005/8/layout/hierarchy1"/>
    <dgm:cxn modelId="{BEEEDA36-8DF9-4DA9-A65E-C2390B3C2AFF}" type="presParOf" srcId="{4C114E91-DB8A-4AC4-AC3D-3C9A55165323}" destId="{90BEEC82-45E3-4774-9B67-14C1336CE699}" srcOrd="0" destOrd="0" presId="urn:microsoft.com/office/officeart/2005/8/layout/hierarchy1"/>
    <dgm:cxn modelId="{59D59257-9D1E-4C09-87AD-DB00A9365315}" type="presParOf" srcId="{4C114E91-DB8A-4AC4-AC3D-3C9A55165323}" destId="{F3AE0012-81A6-45C3-AD52-3E3BB7E6729A}" srcOrd="1" destOrd="0" presId="urn:microsoft.com/office/officeart/2005/8/layout/hierarchy1"/>
    <dgm:cxn modelId="{1339631B-D634-454C-A570-350D9D349240}" type="presParOf" srcId="{F3AE0012-81A6-45C3-AD52-3E3BB7E6729A}" destId="{3224A8F0-D0C6-4F90-B88C-0B33D7FD3701}" srcOrd="0" destOrd="0" presId="urn:microsoft.com/office/officeart/2005/8/layout/hierarchy1"/>
    <dgm:cxn modelId="{978A24FC-8D60-40FF-8B67-A9CA1E7D70DC}" type="presParOf" srcId="{3224A8F0-D0C6-4F90-B88C-0B33D7FD3701}" destId="{047ECD5E-EE86-4BA3-90D8-E97E547134EF}" srcOrd="0" destOrd="0" presId="urn:microsoft.com/office/officeart/2005/8/layout/hierarchy1"/>
    <dgm:cxn modelId="{7F6C8558-FF94-465E-9B7F-A564FA46BA05}" type="presParOf" srcId="{3224A8F0-D0C6-4F90-B88C-0B33D7FD3701}" destId="{6E40D1FA-4700-4989-A988-D3943311E452}" srcOrd="1" destOrd="0" presId="urn:microsoft.com/office/officeart/2005/8/layout/hierarchy1"/>
    <dgm:cxn modelId="{5A5070E5-33BA-4B70-9B78-A34619433CB7}" type="presParOf" srcId="{F3AE0012-81A6-45C3-AD52-3E3BB7E6729A}" destId="{FADD1050-2045-4BE7-8FBF-D65C8584B8DE}" srcOrd="1" destOrd="0" presId="urn:microsoft.com/office/officeart/2005/8/layout/hierarchy1"/>
    <dgm:cxn modelId="{93A04F54-4EDE-4486-87F6-E485558F0A71}" type="presParOf" srcId="{4C114E91-DB8A-4AC4-AC3D-3C9A55165323}" destId="{DAF8EE53-EB29-465E-9799-8C6C9367E0B5}" srcOrd="2" destOrd="0" presId="urn:microsoft.com/office/officeart/2005/8/layout/hierarchy1"/>
    <dgm:cxn modelId="{61E97325-CD15-4F6E-8022-EB3C675CED15}" type="presParOf" srcId="{4C114E91-DB8A-4AC4-AC3D-3C9A55165323}" destId="{EA003D36-D75D-4E79-8152-E0C503060191}" srcOrd="3" destOrd="0" presId="urn:microsoft.com/office/officeart/2005/8/layout/hierarchy1"/>
    <dgm:cxn modelId="{9C50CEB2-7F12-447A-939E-F1352C149CC0}" type="presParOf" srcId="{EA003D36-D75D-4E79-8152-E0C503060191}" destId="{EFD8F180-7B52-4409-A0AA-2958EB417E95}" srcOrd="0" destOrd="0" presId="urn:microsoft.com/office/officeart/2005/8/layout/hierarchy1"/>
    <dgm:cxn modelId="{F00EF22D-4443-4FC9-A847-A1A06510FA45}" type="presParOf" srcId="{EFD8F180-7B52-4409-A0AA-2958EB417E95}" destId="{FC107729-4EA8-4D29-861B-24CF40E7BC42}" srcOrd="0" destOrd="0" presId="urn:microsoft.com/office/officeart/2005/8/layout/hierarchy1"/>
    <dgm:cxn modelId="{702917AB-80B7-4161-8058-1B715033C4BD}" type="presParOf" srcId="{EFD8F180-7B52-4409-A0AA-2958EB417E95}" destId="{6FBD16B6-1039-4252-A0C8-F346E2F167D2}" srcOrd="1" destOrd="0" presId="urn:microsoft.com/office/officeart/2005/8/layout/hierarchy1"/>
    <dgm:cxn modelId="{EC68BE47-2F8B-43BF-8577-DC3976D12AB4}" type="presParOf" srcId="{EA003D36-D75D-4E79-8152-E0C503060191}" destId="{9704F926-F981-4A07-ACFB-2472D90511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A245D2-A5DA-454B-A964-6D460EB63A4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4F4D7A-4FBA-4864-8115-CC4985134BEE}">
      <dgm:prSet/>
      <dgm:spPr/>
      <dgm:t>
        <a:bodyPr/>
        <a:lstStyle/>
        <a:p>
          <a:r>
            <a:rPr lang="en-US" dirty="0"/>
            <a:t>DEVELOP 50/50 </a:t>
          </a:r>
          <a:r>
            <a:rPr lang="en-US" dirty="0" smtClean="0"/>
            <a:t>MODEL by 2023</a:t>
          </a:r>
          <a:endParaRPr lang="en-US" dirty="0"/>
        </a:p>
      </dgm:t>
    </dgm:pt>
    <dgm:pt modelId="{4B573817-104B-4828-AFCF-0C6F69DE8B21}" type="parTrans" cxnId="{1BAB085B-AF3A-4D8C-AFB7-7924B7BD3D84}">
      <dgm:prSet/>
      <dgm:spPr/>
      <dgm:t>
        <a:bodyPr/>
        <a:lstStyle/>
        <a:p>
          <a:endParaRPr lang="en-US"/>
        </a:p>
      </dgm:t>
    </dgm:pt>
    <dgm:pt modelId="{36CD7984-7D99-45C6-BE4A-9E3E61DA3491}" type="sibTrans" cxnId="{1BAB085B-AF3A-4D8C-AFB7-7924B7BD3D84}">
      <dgm:prSet/>
      <dgm:spPr/>
      <dgm:t>
        <a:bodyPr/>
        <a:lstStyle/>
        <a:p>
          <a:endParaRPr lang="en-US"/>
        </a:p>
      </dgm:t>
    </dgm:pt>
    <dgm:pt modelId="{59706644-D15E-4728-8F12-C3685C9E489B}">
      <dgm:prSet/>
      <dgm:spPr/>
      <dgm:t>
        <a:bodyPr/>
        <a:lstStyle/>
        <a:p>
          <a:r>
            <a:rPr lang="en-US" dirty="0"/>
            <a:t>What investments will WACF need to make to achieve revenue growth?</a:t>
          </a:r>
        </a:p>
      </dgm:t>
    </dgm:pt>
    <dgm:pt modelId="{B0CBE770-82FC-4862-8E9F-E43346DC9A2A}" type="parTrans" cxnId="{3924BEB9-540B-4A0C-961E-687C55F0936E}">
      <dgm:prSet/>
      <dgm:spPr/>
      <dgm:t>
        <a:bodyPr/>
        <a:lstStyle/>
        <a:p>
          <a:endParaRPr lang="en-US"/>
        </a:p>
      </dgm:t>
    </dgm:pt>
    <dgm:pt modelId="{67AB6066-F2EB-42EB-8886-B41A011BCB9F}" type="sibTrans" cxnId="{3924BEB9-540B-4A0C-961E-687C55F0936E}">
      <dgm:prSet/>
      <dgm:spPr/>
      <dgm:t>
        <a:bodyPr/>
        <a:lstStyle/>
        <a:p>
          <a:endParaRPr lang="en-US"/>
        </a:p>
      </dgm:t>
    </dgm:pt>
    <dgm:pt modelId="{B5997764-2737-4A49-BCD3-CC56DE161835}">
      <dgm:prSet/>
      <dgm:spPr/>
      <dgm:t>
        <a:bodyPr/>
        <a:lstStyle/>
        <a:p>
          <a:r>
            <a:rPr lang="en-US" dirty="0"/>
            <a:t>GROW DUES:</a:t>
          </a:r>
        </a:p>
      </dgm:t>
    </dgm:pt>
    <dgm:pt modelId="{BD4BC7BF-789F-40E5-A154-FC023E54B30E}" type="parTrans" cxnId="{CD27B37F-F698-40E6-98E3-450D414C8BC3}">
      <dgm:prSet/>
      <dgm:spPr/>
      <dgm:t>
        <a:bodyPr/>
        <a:lstStyle/>
        <a:p>
          <a:endParaRPr lang="en-US"/>
        </a:p>
      </dgm:t>
    </dgm:pt>
    <dgm:pt modelId="{FD028361-78B9-441A-B3BB-C22EE1625E5A}" type="sibTrans" cxnId="{CD27B37F-F698-40E6-98E3-450D414C8BC3}">
      <dgm:prSet/>
      <dgm:spPr/>
      <dgm:t>
        <a:bodyPr/>
        <a:lstStyle/>
        <a:p>
          <a:endParaRPr lang="en-US"/>
        </a:p>
      </dgm:t>
    </dgm:pt>
    <dgm:pt modelId="{21B325A2-D4F2-40A1-92F5-3EDC2CE09A7F}">
      <dgm:prSet/>
      <dgm:spPr/>
      <dgm:t>
        <a:bodyPr/>
        <a:lstStyle/>
        <a:p>
          <a:r>
            <a:rPr lang="en-US" dirty="0"/>
            <a:t>Look at expanding scope:  Independent living and aging out</a:t>
          </a:r>
        </a:p>
      </dgm:t>
    </dgm:pt>
    <dgm:pt modelId="{AB0486AC-EF88-4857-9936-69A734885A98}" type="parTrans" cxnId="{4C79539E-17D3-4345-AB79-93B631F84D4A}">
      <dgm:prSet/>
      <dgm:spPr/>
      <dgm:t>
        <a:bodyPr/>
        <a:lstStyle/>
        <a:p>
          <a:endParaRPr lang="en-US"/>
        </a:p>
      </dgm:t>
    </dgm:pt>
    <dgm:pt modelId="{E27A1FB0-22FA-43DF-9389-D5E9BE7F28A3}" type="sibTrans" cxnId="{4C79539E-17D3-4345-AB79-93B631F84D4A}">
      <dgm:prSet/>
      <dgm:spPr/>
      <dgm:t>
        <a:bodyPr/>
        <a:lstStyle/>
        <a:p>
          <a:endParaRPr lang="en-US"/>
        </a:p>
      </dgm:t>
    </dgm:pt>
    <dgm:pt modelId="{15C9BAC1-43B3-4240-A609-76CBD5F4C5BD}">
      <dgm:prSet/>
      <dgm:spPr/>
      <dgm:t>
        <a:bodyPr/>
        <a:lstStyle/>
        <a:p>
          <a:r>
            <a:rPr lang="en-US" dirty="0"/>
            <a:t>PHILANTHROPY:</a:t>
          </a:r>
        </a:p>
      </dgm:t>
    </dgm:pt>
    <dgm:pt modelId="{DE1B6FC3-F40D-4B70-A8D5-E3CF7CB46F97}" type="parTrans" cxnId="{86DA7277-1D48-4239-A003-D2E5A7F225E2}">
      <dgm:prSet/>
      <dgm:spPr/>
      <dgm:t>
        <a:bodyPr/>
        <a:lstStyle/>
        <a:p>
          <a:endParaRPr lang="en-US"/>
        </a:p>
      </dgm:t>
    </dgm:pt>
    <dgm:pt modelId="{270956D9-55E3-4784-8EEE-8BAAE5037A13}" type="sibTrans" cxnId="{86DA7277-1D48-4239-A003-D2E5A7F225E2}">
      <dgm:prSet/>
      <dgm:spPr/>
      <dgm:t>
        <a:bodyPr/>
        <a:lstStyle/>
        <a:p>
          <a:endParaRPr lang="en-US"/>
        </a:p>
      </dgm:t>
    </dgm:pt>
    <dgm:pt modelId="{97C23ABD-9D4E-4939-8CE2-FC6793502808}">
      <dgm:prSet/>
      <dgm:spPr/>
      <dgm:t>
        <a:bodyPr/>
        <a:lstStyle/>
        <a:p>
          <a:r>
            <a:rPr lang="en-US" dirty="0"/>
            <a:t>Apply for a 501(c)3</a:t>
          </a:r>
        </a:p>
      </dgm:t>
    </dgm:pt>
    <dgm:pt modelId="{4124CF40-99B8-49F5-BDD9-E78065E5A1CC}" type="parTrans" cxnId="{D8752A8C-D596-4C43-924B-C4E9ECF5A33B}">
      <dgm:prSet/>
      <dgm:spPr/>
      <dgm:t>
        <a:bodyPr/>
        <a:lstStyle/>
        <a:p>
          <a:endParaRPr lang="en-US"/>
        </a:p>
      </dgm:t>
    </dgm:pt>
    <dgm:pt modelId="{D49F469C-00B5-41BC-8907-6B474AF89D58}" type="sibTrans" cxnId="{D8752A8C-D596-4C43-924B-C4E9ECF5A33B}">
      <dgm:prSet/>
      <dgm:spPr/>
      <dgm:t>
        <a:bodyPr/>
        <a:lstStyle/>
        <a:p>
          <a:endParaRPr lang="en-US"/>
        </a:p>
      </dgm:t>
    </dgm:pt>
    <dgm:pt modelId="{D51E8669-6A52-4361-AA59-9BE400DD32B1}">
      <dgm:prSet/>
      <dgm:spPr/>
      <dgm:t>
        <a:bodyPr/>
        <a:lstStyle/>
        <a:p>
          <a:r>
            <a:rPr lang="en-US" dirty="0"/>
            <a:t>Plan for re-applying to Balmer in January</a:t>
          </a:r>
        </a:p>
      </dgm:t>
    </dgm:pt>
    <dgm:pt modelId="{88150DD2-E117-426C-AEAD-07F845593D8B}" type="parTrans" cxnId="{63D74A83-80A7-488C-A309-061EFEC09F24}">
      <dgm:prSet/>
      <dgm:spPr/>
      <dgm:t>
        <a:bodyPr/>
        <a:lstStyle/>
        <a:p>
          <a:endParaRPr lang="en-US"/>
        </a:p>
      </dgm:t>
    </dgm:pt>
    <dgm:pt modelId="{6FC50738-3A69-4003-8E76-557F2F23F70E}" type="sibTrans" cxnId="{63D74A83-80A7-488C-A309-061EFEC09F24}">
      <dgm:prSet/>
      <dgm:spPr/>
      <dgm:t>
        <a:bodyPr/>
        <a:lstStyle/>
        <a:p>
          <a:endParaRPr lang="en-US"/>
        </a:p>
      </dgm:t>
    </dgm:pt>
    <dgm:pt modelId="{914C71FC-DF80-40F9-B5B5-71615F7A50BC}">
      <dgm:prSet/>
      <dgm:spPr/>
      <dgm:t>
        <a:bodyPr/>
        <a:lstStyle/>
        <a:p>
          <a:r>
            <a:rPr lang="en-US" dirty="0"/>
            <a:t>Develop additional relationships</a:t>
          </a:r>
        </a:p>
      </dgm:t>
    </dgm:pt>
    <dgm:pt modelId="{20E9D048-96A4-43FC-AAB4-694E7EDABCF4}" type="parTrans" cxnId="{97C6AFEA-4DAB-4735-845C-48341758B38E}">
      <dgm:prSet/>
      <dgm:spPr/>
      <dgm:t>
        <a:bodyPr/>
        <a:lstStyle/>
        <a:p>
          <a:endParaRPr lang="en-US"/>
        </a:p>
      </dgm:t>
    </dgm:pt>
    <dgm:pt modelId="{B21717C6-C26F-4BD3-8D0B-883990837C94}" type="sibTrans" cxnId="{97C6AFEA-4DAB-4735-845C-48341758B38E}">
      <dgm:prSet/>
      <dgm:spPr/>
      <dgm:t>
        <a:bodyPr/>
        <a:lstStyle/>
        <a:p>
          <a:endParaRPr lang="en-US"/>
        </a:p>
      </dgm:t>
    </dgm:pt>
    <dgm:pt modelId="{DA5FCD46-9921-4270-A1CE-36567E73496D}">
      <dgm:prSet/>
      <dgm:spPr/>
      <dgm:t>
        <a:bodyPr/>
        <a:lstStyle/>
        <a:p>
          <a:r>
            <a:rPr lang="en-US" dirty="0"/>
            <a:t>We will need to find a dues model that makes more sense</a:t>
          </a:r>
        </a:p>
      </dgm:t>
    </dgm:pt>
    <dgm:pt modelId="{B58ABE48-7F51-46CD-B4D3-A558CED616A2}" type="parTrans" cxnId="{1126085C-FD0B-4B6C-8FE5-2E7ED06C5DB6}">
      <dgm:prSet/>
      <dgm:spPr/>
      <dgm:t>
        <a:bodyPr/>
        <a:lstStyle/>
        <a:p>
          <a:endParaRPr lang="en-US"/>
        </a:p>
      </dgm:t>
    </dgm:pt>
    <dgm:pt modelId="{7DBFF36F-9250-410D-A986-FF1A21CF127E}" type="sibTrans" cxnId="{1126085C-FD0B-4B6C-8FE5-2E7ED06C5DB6}">
      <dgm:prSet/>
      <dgm:spPr/>
    </dgm:pt>
    <dgm:pt modelId="{CD7D7214-0CF2-4B7E-9A8F-C64F70BEAE5B}">
      <dgm:prSet/>
      <dgm:spPr/>
      <dgm:t>
        <a:bodyPr/>
        <a:lstStyle/>
        <a:p>
          <a:r>
            <a:rPr lang="en-US" dirty="0"/>
            <a:t>Develop communications plan to articulate member value and the need for higher dues</a:t>
          </a:r>
        </a:p>
      </dgm:t>
    </dgm:pt>
    <dgm:pt modelId="{782D0106-6D77-4F15-8242-35A9C4BEADD9}" type="parTrans" cxnId="{5CED199D-86DE-4A35-AFB8-ABB598E2E684}">
      <dgm:prSet/>
      <dgm:spPr/>
      <dgm:t>
        <a:bodyPr/>
        <a:lstStyle/>
        <a:p>
          <a:endParaRPr lang="en-US"/>
        </a:p>
      </dgm:t>
    </dgm:pt>
    <dgm:pt modelId="{814349F1-39DB-4652-842F-7906F56F4F6F}" type="sibTrans" cxnId="{5CED199D-86DE-4A35-AFB8-ABB598E2E684}">
      <dgm:prSet/>
      <dgm:spPr/>
      <dgm:t>
        <a:bodyPr/>
        <a:lstStyle/>
        <a:p>
          <a:endParaRPr lang="en-US"/>
        </a:p>
      </dgm:t>
    </dgm:pt>
    <dgm:pt modelId="{4C9D93D4-2E4A-46F7-82C7-DAC0F5096498}" type="pres">
      <dgm:prSet presAssocID="{F6A245D2-A5DA-454B-A964-6D460EB63A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7E82A8-78F5-4C5D-A808-B52A2568BEC8}" type="pres">
      <dgm:prSet presAssocID="{BA4F4D7A-4FBA-4864-8115-CC4985134BEE}" presName="parentText" presStyleLbl="node1" presStyleIdx="0" presStyleCnt="3" custLinFactNeighborX="-1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6A922-7A6B-49B1-9BD2-89E0409CC108}" type="pres">
      <dgm:prSet presAssocID="{BA4F4D7A-4FBA-4864-8115-CC4985134BE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9A8D5-7DDA-4915-B63D-9E4F621E4608}" type="pres">
      <dgm:prSet presAssocID="{B5997764-2737-4A49-BCD3-CC56DE1618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5A159-6B80-4122-B31D-2B19794B8422}" type="pres">
      <dgm:prSet presAssocID="{B5997764-2737-4A49-BCD3-CC56DE16183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A8E5F-F09F-45C5-9CA0-B6F3685BD5D7}" type="pres">
      <dgm:prSet presAssocID="{15C9BAC1-43B3-4240-A609-76CBD5F4C5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399FA-2991-41B0-ABC9-027957B4699B}" type="pres">
      <dgm:prSet presAssocID="{15C9BAC1-43B3-4240-A609-76CBD5F4C5B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752A8C-D596-4C43-924B-C4E9ECF5A33B}" srcId="{15C9BAC1-43B3-4240-A609-76CBD5F4C5BD}" destId="{97C23ABD-9D4E-4939-8CE2-FC6793502808}" srcOrd="0" destOrd="0" parTransId="{4124CF40-99B8-49F5-BDD9-E78065E5A1CC}" sibTransId="{D49F469C-00B5-41BC-8907-6B474AF89D58}"/>
    <dgm:cxn modelId="{CD27B37F-F698-40E6-98E3-450D414C8BC3}" srcId="{F6A245D2-A5DA-454B-A964-6D460EB63A40}" destId="{B5997764-2737-4A49-BCD3-CC56DE161835}" srcOrd="1" destOrd="0" parTransId="{BD4BC7BF-789F-40E5-A154-FC023E54B30E}" sibTransId="{FD028361-78B9-441A-B3BB-C22EE1625E5A}"/>
    <dgm:cxn modelId="{1126085C-FD0B-4B6C-8FE5-2E7ED06C5DB6}" srcId="{B5997764-2737-4A49-BCD3-CC56DE161835}" destId="{DA5FCD46-9921-4270-A1CE-36567E73496D}" srcOrd="0" destOrd="0" parTransId="{B58ABE48-7F51-46CD-B4D3-A558CED616A2}" sibTransId="{7DBFF36F-9250-410D-A986-FF1A21CF127E}"/>
    <dgm:cxn modelId="{63D74A83-80A7-488C-A309-061EFEC09F24}" srcId="{15C9BAC1-43B3-4240-A609-76CBD5F4C5BD}" destId="{D51E8669-6A52-4361-AA59-9BE400DD32B1}" srcOrd="1" destOrd="0" parTransId="{88150DD2-E117-426C-AEAD-07F845593D8B}" sibTransId="{6FC50738-3A69-4003-8E76-557F2F23F70E}"/>
    <dgm:cxn modelId="{3924BEB9-540B-4A0C-961E-687C55F0936E}" srcId="{BA4F4D7A-4FBA-4864-8115-CC4985134BEE}" destId="{59706644-D15E-4728-8F12-C3685C9E489B}" srcOrd="0" destOrd="0" parTransId="{B0CBE770-82FC-4862-8E9F-E43346DC9A2A}" sibTransId="{67AB6066-F2EB-42EB-8886-B41A011BCB9F}"/>
    <dgm:cxn modelId="{E113D184-C1FE-4AC4-BDA9-0B7C8B87C859}" type="presOf" srcId="{D51E8669-6A52-4361-AA59-9BE400DD32B1}" destId="{93A399FA-2991-41B0-ABC9-027957B4699B}" srcOrd="0" destOrd="1" presId="urn:microsoft.com/office/officeart/2005/8/layout/vList2"/>
    <dgm:cxn modelId="{2F737E8D-3778-4B4B-946A-BC985FB49A86}" type="presOf" srcId="{97C23ABD-9D4E-4939-8CE2-FC6793502808}" destId="{93A399FA-2991-41B0-ABC9-027957B4699B}" srcOrd="0" destOrd="0" presId="urn:microsoft.com/office/officeart/2005/8/layout/vList2"/>
    <dgm:cxn modelId="{BEE0E7F3-457A-4831-8248-8161B485736E}" type="presOf" srcId="{BA4F4D7A-4FBA-4864-8115-CC4985134BEE}" destId="{077E82A8-78F5-4C5D-A808-B52A2568BEC8}" srcOrd="0" destOrd="0" presId="urn:microsoft.com/office/officeart/2005/8/layout/vList2"/>
    <dgm:cxn modelId="{D85CDA33-71BE-42B1-A89E-B9E136349167}" type="presOf" srcId="{CD7D7214-0CF2-4B7E-9A8F-C64F70BEAE5B}" destId="{AED5A159-6B80-4122-B31D-2B19794B8422}" srcOrd="0" destOrd="2" presId="urn:microsoft.com/office/officeart/2005/8/layout/vList2"/>
    <dgm:cxn modelId="{5CED199D-86DE-4A35-AFB8-ABB598E2E684}" srcId="{B5997764-2737-4A49-BCD3-CC56DE161835}" destId="{CD7D7214-0CF2-4B7E-9A8F-C64F70BEAE5B}" srcOrd="2" destOrd="0" parTransId="{782D0106-6D77-4F15-8242-35A9C4BEADD9}" sibTransId="{814349F1-39DB-4652-842F-7906F56F4F6F}"/>
    <dgm:cxn modelId="{97C6AFEA-4DAB-4735-845C-48341758B38E}" srcId="{15C9BAC1-43B3-4240-A609-76CBD5F4C5BD}" destId="{914C71FC-DF80-40F9-B5B5-71615F7A50BC}" srcOrd="2" destOrd="0" parTransId="{20E9D048-96A4-43FC-AAB4-694E7EDABCF4}" sibTransId="{B21717C6-C26F-4BD3-8D0B-883990837C94}"/>
    <dgm:cxn modelId="{1BAB085B-AF3A-4D8C-AFB7-7924B7BD3D84}" srcId="{F6A245D2-A5DA-454B-A964-6D460EB63A40}" destId="{BA4F4D7A-4FBA-4864-8115-CC4985134BEE}" srcOrd="0" destOrd="0" parTransId="{4B573817-104B-4828-AFCF-0C6F69DE8B21}" sibTransId="{36CD7984-7D99-45C6-BE4A-9E3E61DA3491}"/>
    <dgm:cxn modelId="{B65FE842-06ED-4E55-89FD-697C0B5F99B5}" type="presOf" srcId="{F6A245D2-A5DA-454B-A964-6D460EB63A40}" destId="{4C9D93D4-2E4A-46F7-82C7-DAC0F5096498}" srcOrd="0" destOrd="0" presId="urn:microsoft.com/office/officeart/2005/8/layout/vList2"/>
    <dgm:cxn modelId="{4FB32DD3-C29E-4D6D-8D82-215025E6A13A}" type="presOf" srcId="{B5997764-2737-4A49-BCD3-CC56DE161835}" destId="{5349A8D5-7DDA-4915-B63D-9E4F621E4608}" srcOrd="0" destOrd="0" presId="urn:microsoft.com/office/officeart/2005/8/layout/vList2"/>
    <dgm:cxn modelId="{86DA7277-1D48-4239-A003-D2E5A7F225E2}" srcId="{F6A245D2-A5DA-454B-A964-6D460EB63A40}" destId="{15C9BAC1-43B3-4240-A609-76CBD5F4C5BD}" srcOrd="2" destOrd="0" parTransId="{DE1B6FC3-F40D-4B70-A8D5-E3CF7CB46F97}" sibTransId="{270956D9-55E3-4784-8EEE-8BAAE5037A13}"/>
    <dgm:cxn modelId="{9FB662B1-B714-462C-9AE2-7536D532A55F}" type="presOf" srcId="{DA5FCD46-9921-4270-A1CE-36567E73496D}" destId="{AED5A159-6B80-4122-B31D-2B19794B8422}" srcOrd="0" destOrd="0" presId="urn:microsoft.com/office/officeart/2005/8/layout/vList2"/>
    <dgm:cxn modelId="{8EAF50CD-3071-44FD-B1B8-BA629DEA01CB}" type="presOf" srcId="{59706644-D15E-4728-8F12-C3685C9E489B}" destId="{EEE6A922-7A6B-49B1-9BD2-89E0409CC108}" srcOrd="0" destOrd="0" presId="urn:microsoft.com/office/officeart/2005/8/layout/vList2"/>
    <dgm:cxn modelId="{415A9B25-15E1-4128-84D2-2582F45C2E09}" type="presOf" srcId="{21B325A2-D4F2-40A1-92F5-3EDC2CE09A7F}" destId="{AED5A159-6B80-4122-B31D-2B19794B8422}" srcOrd="0" destOrd="1" presId="urn:microsoft.com/office/officeart/2005/8/layout/vList2"/>
    <dgm:cxn modelId="{7A8D8EDC-39E4-44CD-B999-58461D37FDB2}" type="presOf" srcId="{914C71FC-DF80-40F9-B5B5-71615F7A50BC}" destId="{93A399FA-2991-41B0-ABC9-027957B4699B}" srcOrd="0" destOrd="2" presId="urn:microsoft.com/office/officeart/2005/8/layout/vList2"/>
    <dgm:cxn modelId="{4C79539E-17D3-4345-AB79-93B631F84D4A}" srcId="{B5997764-2737-4A49-BCD3-CC56DE161835}" destId="{21B325A2-D4F2-40A1-92F5-3EDC2CE09A7F}" srcOrd="1" destOrd="0" parTransId="{AB0486AC-EF88-4857-9936-69A734885A98}" sibTransId="{E27A1FB0-22FA-43DF-9389-D5E9BE7F28A3}"/>
    <dgm:cxn modelId="{FBC71382-3AEA-454D-BA31-AAA98DBFCDC4}" type="presOf" srcId="{15C9BAC1-43B3-4240-A609-76CBD5F4C5BD}" destId="{1BEA8E5F-F09F-45C5-9CA0-B6F3685BD5D7}" srcOrd="0" destOrd="0" presId="urn:microsoft.com/office/officeart/2005/8/layout/vList2"/>
    <dgm:cxn modelId="{DC4C1D5A-A6B0-4973-9BE0-8EE69518DB81}" type="presParOf" srcId="{4C9D93D4-2E4A-46F7-82C7-DAC0F5096498}" destId="{077E82A8-78F5-4C5D-A808-B52A2568BEC8}" srcOrd="0" destOrd="0" presId="urn:microsoft.com/office/officeart/2005/8/layout/vList2"/>
    <dgm:cxn modelId="{F4085C10-22CC-416D-B229-B5F486CAB823}" type="presParOf" srcId="{4C9D93D4-2E4A-46F7-82C7-DAC0F5096498}" destId="{EEE6A922-7A6B-49B1-9BD2-89E0409CC108}" srcOrd="1" destOrd="0" presId="urn:microsoft.com/office/officeart/2005/8/layout/vList2"/>
    <dgm:cxn modelId="{E9CBF484-B57E-4F52-BD7A-AA3293EBFFEE}" type="presParOf" srcId="{4C9D93D4-2E4A-46F7-82C7-DAC0F5096498}" destId="{5349A8D5-7DDA-4915-B63D-9E4F621E4608}" srcOrd="2" destOrd="0" presId="urn:microsoft.com/office/officeart/2005/8/layout/vList2"/>
    <dgm:cxn modelId="{B0A7BD0C-3CEC-4FD9-A35D-688EA3506457}" type="presParOf" srcId="{4C9D93D4-2E4A-46F7-82C7-DAC0F5096498}" destId="{AED5A159-6B80-4122-B31D-2B19794B8422}" srcOrd="3" destOrd="0" presId="urn:microsoft.com/office/officeart/2005/8/layout/vList2"/>
    <dgm:cxn modelId="{F1327DD8-1F2C-4228-84B6-2A9F6E4FFEBF}" type="presParOf" srcId="{4C9D93D4-2E4A-46F7-82C7-DAC0F5096498}" destId="{1BEA8E5F-F09F-45C5-9CA0-B6F3685BD5D7}" srcOrd="4" destOrd="0" presId="urn:microsoft.com/office/officeart/2005/8/layout/vList2"/>
    <dgm:cxn modelId="{55847055-B0D0-44AC-8ADE-2C0DEE7B63D1}" type="presParOf" srcId="{4C9D93D4-2E4A-46F7-82C7-DAC0F5096498}" destId="{93A399FA-2991-41B0-ABC9-027957B469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39F17-EB13-41AF-A60B-F16D56593F66}">
      <dsp:nvSpPr>
        <dsp:cNvPr id="0" name=""/>
        <dsp:cNvSpPr/>
      </dsp:nvSpPr>
      <dsp:spPr>
        <a:xfrm>
          <a:off x="841901" y="0"/>
          <a:ext cx="9541545" cy="434606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509DD-D312-401F-8845-44895B6B0FE3}">
      <dsp:nvSpPr>
        <dsp:cNvPr id="0" name=""/>
        <dsp:cNvSpPr/>
      </dsp:nvSpPr>
      <dsp:spPr>
        <a:xfrm>
          <a:off x="5618" y="1303818"/>
          <a:ext cx="2702195" cy="1738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Our original business model isn’t going to work</a:t>
          </a:r>
        </a:p>
      </dsp:txBody>
      <dsp:txXfrm>
        <a:off x="90481" y="1388681"/>
        <a:ext cx="2532469" cy="1568698"/>
      </dsp:txXfrm>
    </dsp:sp>
    <dsp:sp modelId="{BA1DBD5D-91AE-473B-925F-117389989D22}">
      <dsp:nvSpPr>
        <dsp:cNvPr id="0" name=""/>
        <dsp:cNvSpPr/>
      </dsp:nvSpPr>
      <dsp:spPr>
        <a:xfrm>
          <a:off x="2842923" y="1303818"/>
          <a:ext cx="2702195" cy="1738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What model will work?</a:t>
          </a:r>
        </a:p>
      </dsp:txBody>
      <dsp:txXfrm>
        <a:off x="2927786" y="1388681"/>
        <a:ext cx="2532469" cy="1568698"/>
      </dsp:txXfrm>
    </dsp:sp>
    <dsp:sp modelId="{196CF712-1CC2-4E01-BE42-F1AC8A9DAE32}">
      <dsp:nvSpPr>
        <dsp:cNvPr id="0" name=""/>
        <dsp:cNvSpPr/>
      </dsp:nvSpPr>
      <dsp:spPr>
        <a:xfrm>
          <a:off x="5680228" y="1303818"/>
          <a:ext cx="2702195" cy="1738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We need more information!</a:t>
          </a:r>
        </a:p>
      </dsp:txBody>
      <dsp:txXfrm>
        <a:off x="5765091" y="1388681"/>
        <a:ext cx="2532469" cy="1568698"/>
      </dsp:txXfrm>
    </dsp:sp>
    <dsp:sp modelId="{12C32BFA-6006-47FC-9A95-03AA41295F54}">
      <dsp:nvSpPr>
        <dsp:cNvPr id="0" name=""/>
        <dsp:cNvSpPr/>
      </dsp:nvSpPr>
      <dsp:spPr>
        <a:xfrm>
          <a:off x="8517534" y="1303818"/>
          <a:ext cx="2702195" cy="1738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How are other associations like WACF sustainable?</a:t>
          </a:r>
        </a:p>
      </dsp:txBody>
      <dsp:txXfrm>
        <a:off x="8602397" y="1388681"/>
        <a:ext cx="2532469" cy="1568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E9F85-AC3B-4D3A-A3F0-736FCFADAF68}">
      <dsp:nvSpPr>
        <dsp:cNvPr id="0" name=""/>
        <dsp:cNvSpPr/>
      </dsp:nvSpPr>
      <dsp:spPr>
        <a:xfrm>
          <a:off x="0" y="5665"/>
          <a:ext cx="9692640" cy="111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What do other NOSAC associations’ models look like?</a:t>
          </a:r>
        </a:p>
      </dsp:txBody>
      <dsp:txXfrm>
        <a:off x="54298" y="59963"/>
        <a:ext cx="9584044" cy="1003708"/>
      </dsp:txXfrm>
    </dsp:sp>
    <dsp:sp modelId="{E6ABFAE5-E544-4E46-8993-F0C7FEEFB09C}">
      <dsp:nvSpPr>
        <dsp:cNvPr id="0" name=""/>
        <dsp:cNvSpPr/>
      </dsp:nvSpPr>
      <dsp:spPr>
        <a:xfrm>
          <a:off x="0" y="1117969"/>
          <a:ext cx="969264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74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Revenue sources – dues, philanthropy, other revenue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Size, scope, years in business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501c3 and/or 501c4?</a:t>
          </a:r>
        </a:p>
      </dsp:txBody>
      <dsp:txXfrm>
        <a:off x="0" y="1117969"/>
        <a:ext cx="9692640" cy="1130220"/>
      </dsp:txXfrm>
    </dsp:sp>
    <dsp:sp modelId="{0B83AD13-4C04-4DF4-825A-92F9631DECBC}">
      <dsp:nvSpPr>
        <dsp:cNvPr id="0" name=""/>
        <dsp:cNvSpPr/>
      </dsp:nvSpPr>
      <dsp:spPr>
        <a:xfrm>
          <a:off x="0" y="2248189"/>
          <a:ext cx="9692640" cy="111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 WA State, what do other nonprofit member associations look like?</a:t>
          </a:r>
        </a:p>
      </dsp:txBody>
      <dsp:txXfrm>
        <a:off x="54298" y="2302487"/>
        <a:ext cx="9584044" cy="1003708"/>
      </dsp:txXfrm>
    </dsp:sp>
    <dsp:sp modelId="{1CBA40F1-B6B6-445A-BCE2-D6DCA76FE69B}">
      <dsp:nvSpPr>
        <dsp:cNvPr id="0" name=""/>
        <dsp:cNvSpPr/>
      </dsp:nvSpPr>
      <dsp:spPr>
        <a:xfrm>
          <a:off x="0" y="3360493"/>
          <a:ext cx="969264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74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Revenue source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Size, scope</a:t>
          </a:r>
        </a:p>
      </dsp:txBody>
      <dsp:txXfrm>
        <a:off x="0" y="3360493"/>
        <a:ext cx="9692640" cy="753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A80F4-8311-4BCA-BC54-4C427DB6ED6D}">
      <dsp:nvSpPr>
        <dsp:cNvPr id="0" name=""/>
        <dsp:cNvSpPr/>
      </dsp:nvSpPr>
      <dsp:spPr>
        <a:xfrm>
          <a:off x="1926" y="772762"/>
          <a:ext cx="2213915" cy="1106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Total Revenue </a:t>
          </a:r>
        </a:p>
      </dsp:txBody>
      <dsp:txXfrm>
        <a:off x="34348" y="805184"/>
        <a:ext cx="2149071" cy="1042113"/>
      </dsp:txXfrm>
    </dsp:sp>
    <dsp:sp modelId="{830B81E7-CD68-4177-9988-325227FE675D}">
      <dsp:nvSpPr>
        <dsp:cNvPr id="0" name=""/>
        <dsp:cNvSpPr/>
      </dsp:nvSpPr>
      <dsp:spPr>
        <a:xfrm>
          <a:off x="223317" y="1879720"/>
          <a:ext cx="221391" cy="830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218"/>
              </a:lnTo>
              <a:lnTo>
                <a:pt x="221391" y="8302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DE25E-4AE9-4421-BEB2-0D49F73DFD2B}">
      <dsp:nvSpPr>
        <dsp:cNvPr id="0" name=""/>
        <dsp:cNvSpPr/>
      </dsp:nvSpPr>
      <dsp:spPr>
        <a:xfrm>
          <a:off x="444709" y="2156459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Avg = $630K</a:t>
          </a:r>
        </a:p>
      </dsp:txBody>
      <dsp:txXfrm>
        <a:off x="477131" y="2188881"/>
        <a:ext cx="1706288" cy="1042113"/>
      </dsp:txXfrm>
    </dsp:sp>
    <dsp:sp modelId="{C5F622DA-39FA-44AD-8306-C4632A67D007}">
      <dsp:nvSpPr>
        <dsp:cNvPr id="0" name=""/>
        <dsp:cNvSpPr/>
      </dsp:nvSpPr>
      <dsp:spPr>
        <a:xfrm>
          <a:off x="223317" y="1879720"/>
          <a:ext cx="221391" cy="2213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915"/>
              </a:lnTo>
              <a:lnTo>
                <a:pt x="221391" y="22139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3FA9A-285D-4AD3-9B5C-C15568A2153C}">
      <dsp:nvSpPr>
        <dsp:cNvPr id="0" name=""/>
        <dsp:cNvSpPr/>
      </dsp:nvSpPr>
      <dsp:spPr>
        <a:xfrm>
          <a:off x="444709" y="3540156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WACF FY20 = $300K</a:t>
          </a:r>
        </a:p>
      </dsp:txBody>
      <dsp:txXfrm>
        <a:off x="477131" y="3572578"/>
        <a:ext cx="1706288" cy="1042113"/>
      </dsp:txXfrm>
    </dsp:sp>
    <dsp:sp modelId="{8630B20B-211F-4E98-90F1-DC80E28C7BCC}">
      <dsp:nvSpPr>
        <dsp:cNvPr id="0" name=""/>
        <dsp:cNvSpPr/>
      </dsp:nvSpPr>
      <dsp:spPr>
        <a:xfrm>
          <a:off x="2769321" y="772762"/>
          <a:ext cx="2213915" cy="1106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Grants Revenue</a:t>
          </a:r>
        </a:p>
      </dsp:txBody>
      <dsp:txXfrm>
        <a:off x="2801743" y="805184"/>
        <a:ext cx="2149071" cy="1042113"/>
      </dsp:txXfrm>
    </dsp:sp>
    <dsp:sp modelId="{592DDE1C-C8E4-4D8D-B3FD-EEC8C5C9238C}">
      <dsp:nvSpPr>
        <dsp:cNvPr id="0" name=""/>
        <dsp:cNvSpPr/>
      </dsp:nvSpPr>
      <dsp:spPr>
        <a:xfrm>
          <a:off x="2990712" y="1879720"/>
          <a:ext cx="221391" cy="830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218"/>
              </a:lnTo>
              <a:lnTo>
                <a:pt x="221391" y="8302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E464E-87EF-4877-8FFD-8A8B2AD3CD89}">
      <dsp:nvSpPr>
        <dsp:cNvPr id="0" name=""/>
        <dsp:cNvSpPr/>
      </dsp:nvSpPr>
      <dsp:spPr>
        <a:xfrm>
          <a:off x="3212104" y="2156459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3 of 11 agencies</a:t>
          </a:r>
        </a:p>
      </dsp:txBody>
      <dsp:txXfrm>
        <a:off x="3244526" y="2188881"/>
        <a:ext cx="1706288" cy="1042113"/>
      </dsp:txXfrm>
    </dsp:sp>
    <dsp:sp modelId="{C486C7B7-EAF1-483D-93B8-AE8BF7594AB1}">
      <dsp:nvSpPr>
        <dsp:cNvPr id="0" name=""/>
        <dsp:cNvSpPr/>
      </dsp:nvSpPr>
      <dsp:spPr>
        <a:xfrm>
          <a:off x="2990712" y="1879720"/>
          <a:ext cx="221391" cy="2213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915"/>
              </a:lnTo>
              <a:lnTo>
                <a:pt x="221391" y="22139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D473-3746-42CC-8395-61D0CA6D71ED}">
      <dsp:nvSpPr>
        <dsp:cNvPr id="0" name=""/>
        <dsp:cNvSpPr/>
      </dsp:nvSpPr>
      <dsp:spPr>
        <a:xfrm>
          <a:off x="3212104" y="3540156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Avg % of revenue = 40%</a:t>
          </a:r>
        </a:p>
      </dsp:txBody>
      <dsp:txXfrm>
        <a:off x="3244526" y="3572578"/>
        <a:ext cx="1706288" cy="1042113"/>
      </dsp:txXfrm>
    </dsp:sp>
    <dsp:sp modelId="{DB9F2486-97C0-446E-B4E5-C479BDA82CD0}">
      <dsp:nvSpPr>
        <dsp:cNvPr id="0" name=""/>
        <dsp:cNvSpPr/>
      </dsp:nvSpPr>
      <dsp:spPr>
        <a:xfrm>
          <a:off x="5536715" y="772762"/>
          <a:ext cx="2213915" cy="1106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Training Revenue </a:t>
          </a:r>
        </a:p>
      </dsp:txBody>
      <dsp:txXfrm>
        <a:off x="5569137" y="805184"/>
        <a:ext cx="2149071" cy="1042113"/>
      </dsp:txXfrm>
    </dsp:sp>
    <dsp:sp modelId="{64DD37A6-E94F-4756-BBCD-DAE0A41632FB}">
      <dsp:nvSpPr>
        <dsp:cNvPr id="0" name=""/>
        <dsp:cNvSpPr/>
      </dsp:nvSpPr>
      <dsp:spPr>
        <a:xfrm>
          <a:off x="5758107" y="1879720"/>
          <a:ext cx="221391" cy="830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218"/>
              </a:lnTo>
              <a:lnTo>
                <a:pt x="221391" y="8302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C2288-BE25-4184-86E1-C5DA04535828}">
      <dsp:nvSpPr>
        <dsp:cNvPr id="0" name=""/>
        <dsp:cNvSpPr/>
      </dsp:nvSpPr>
      <dsp:spPr>
        <a:xfrm>
          <a:off x="5979499" y="2156459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7 of 11 agencies</a:t>
          </a:r>
        </a:p>
      </dsp:txBody>
      <dsp:txXfrm>
        <a:off x="6011921" y="2188881"/>
        <a:ext cx="1706288" cy="1042113"/>
      </dsp:txXfrm>
    </dsp:sp>
    <dsp:sp modelId="{0ED0B92E-FCC1-4C22-B81E-841EB8E4445D}">
      <dsp:nvSpPr>
        <dsp:cNvPr id="0" name=""/>
        <dsp:cNvSpPr/>
      </dsp:nvSpPr>
      <dsp:spPr>
        <a:xfrm>
          <a:off x="5758107" y="1879720"/>
          <a:ext cx="221391" cy="2213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915"/>
              </a:lnTo>
              <a:lnTo>
                <a:pt x="221391" y="22139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34B28-57A4-4AD9-BCB8-73E73249C509}">
      <dsp:nvSpPr>
        <dsp:cNvPr id="0" name=""/>
        <dsp:cNvSpPr/>
      </dsp:nvSpPr>
      <dsp:spPr>
        <a:xfrm>
          <a:off x="5979499" y="3540156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Avg % of revenue = 20%</a:t>
          </a:r>
        </a:p>
      </dsp:txBody>
      <dsp:txXfrm>
        <a:off x="6011921" y="3572578"/>
        <a:ext cx="1706288" cy="1042113"/>
      </dsp:txXfrm>
    </dsp:sp>
    <dsp:sp modelId="{B7B3EE2F-134E-4CF1-83E1-7FD6985BE986}">
      <dsp:nvSpPr>
        <dsp:cNvPr id="0" name=""/>
        <dsp:cNvSpPr/>
      </dsp:nvSpPr>
      <dsp:spPr>
        <a:xfrm>
          <a:off x="8304110" y="772762"/>
          <a:ext cx="2213915" cy="1106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Dues Revenue</a:t>
          </a:r>
        </a:p>
      </dsp:txBody>
      <dsp:txXfrm>
        <a:off x="8336532" y="805184"/>
        <a:ext cx="2149071" cy="1042113"/>
      </dsp:txXfrm>
    </dsp:sp>
    <dsp:sp modelId="{CF0B7378-07FE-4242-BBC6-1CC5F42D8E65}">
      <dsp:nvSpPr>
        <dsp:cNvPr id="0" name=""/>
        <dsp:cNvSpPr/>
      </dsp:nvSpPr>
      <dsp:spPr>
        <a:xfrm>
          <a:off x="8525502" y="1879720"/>
          <a:ext cx="221391" cy="830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218"/>
              </a:lnTo>
              <a:lnTo>
                <a:pt x="221391" y="8302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DCBD6-8B2E-4F28-A09A-488923F7098A}">
      <dsp:nvSpPr>
        <dsp:cNvPr id="0" name=""/>
        <dsp:cNvSpPr/>
      </dsp:nvSpPr>
      <dsp:spPr>
        <a:xfrm>
          <a:off x="8746894" y="2156459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All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Agencies</a:t>
          </a:r>
        </a:p>
      </dsp:txBody>
      <dsp:txXfrm>
        <a:off x="8779316" y="2188881"/>
        <a:ext cx="1706288" cy="1042113"/>
      </dsp:txXfrm>
    </dsp:sp>
    <dsp:sp modelId="{74EAE25D-EE15-4568-A7E0-CADDADB6FD64}">
      <dsp:nvSpPr>
        <dsp:cNvPr id="0" name=""/>
        <dsp:cNvSpPr/>
      </dsp:nvSpPr>
      <dsp:spPr>
        <a:xfrm>
          <a:off x="8525502" y="1879720"/>
          <a:ext cx="221391" cy="2213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915"/>
              </a:lnTo>
              <a:lnTo>
                <a:pt x="221391" y="22139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CB258-AD23-4127-A4A3-AB8F772B4311}">
      <dsp:nvSpPr>
        <dsp:cNvPr id="0" name=""/>
        <dsp:cNvSpPr/>
      </dsp:nvSpPr>
      <dsp:spPr>
        <a:xfrm>
          <a:off x="8746894" y="3540156"/>
          <a:ext cx="1771132" cy="1106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Avg % of revenue = 67% </a:t>
          </a:r>
        </a:p>
      </dsp:txBody>
      <dsp:txXfrm>
        <a:off x="8779316" y="3572578"/>
        <a:ext cx="1706288" cy="10421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833A7-B377-4148-A9DD-FF0DA54AEDAF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Average Years </a:t>
          </a:r>
          <a:r>
            <a:rPr lang="en-US" sz="2400" kern="1200" dirty="0" smtClean="0"/>
            <a:t>33</a:t>
          </a:r>
          <a:endParaRPr lang="en-US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WACF </a:t>
          </a:r>
          <a:r>
            <a:rPr lang="en-US" sz="2400" kern="1200" dirty="0" smtClean="0"/>
            <a:t>5</a:t>
          </a:r>
          <a:endParaRPr lang="en-US" sz="2400" kern="1200" dirty="0"/>
        </a:p>
      </dsp:txBody>
      <dsp:txXfrm>
        <a:off x="78581" y="173"/>
        <a:ext cx="3094136" cy="1856482"/>
      </dsp:txXfrm>
    </dsp:sp>
    <dsp:sp modelId="{917B0A74-6116-44D3-8F45-C031EF1A3BB4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Average Revenue 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$</a:t>
          </a:r>
          <a:r>
            <a:rPr lang="en-US" sz="2400" kern="1200" dirty="0"/>
            <a:t>1 million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WACF </a:t>
          </a:r>
          <a:r>
            <a:rPr lang="en-US" sz="2400" kern="1200" dirty="0" smtClean="0"/>
            <a:t>$</a:t>
          </a:r>
          <a:r>
            <a:rPr lang="en-US" sz="2400" kern="1200" dirty="0"/>
            <a:t>300K</a:t>
          </a:r>
        </a:p>
      </dsp:txBody>
      <dsp:txXfrm>
        <a:off x="3482131" y="173"/>
        <a:ext cx="3094136" cy="1856482"/>
      </dsp:txXfrm>
    </dsp:sp>
    <dsp:sp modelId="{592A2FBF-FA90-4694-A1E3-47CA47DA4CC4}">
      <dsp:nvSpPr>
        <dsp:cNvPr id="0" name=""/>
        <dsp:cNvSpPr/>
      </dsp:nvSpPr>
      <dsp:spPr>
        <a:xfrm>
          <a:off x="6885682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Dues % Average 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33</a:t>
          </a:r>
          <a:r>
            <a:rPr lang="en-US" sz="2400" kern="1200" dirty="0"/>
            <a:t>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WACF </a:t>
          </a:r>
          <a:r>
            <a:rPr lang="en-US" sz="2400" kern="1200" dirty="0" smtClean="0"/>
            <a:t>24</a:t>
          </a:r>
          <a:r>
            <a:rPr lang="en-US" sz="2400" kern="1200" dirty="0"/>
            <a:t>%</a:t>
          </a:r>
        </a:p>
      </dsp:txBody>
      <dsp:txXfrm>
        <a:off x="6885682" y="173"/>
        <a:ext cx="3094136" cy="1856482"/>
      </dsp:txXfrm>
    </dsp:sp>
    <dsp:sp modelId="{51930DA2-7050-481F-945C-BB9912C3D819}">
      <dsp:nvSpPr>
        <dsp:cNvPr id="0" name=""/>
        <dsp:cNvSpPr/>
      </dsp:nvSpPr>
      <dsp:spPr>
        <a:xfrm>
          <a:off x="178035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Grants </a:t>
          </a:r>
          <a:r>
            <a:rPr lang="en-US" sz="2400" kern="1200" dirty="0" smtClean="0"/>
            <a:t>revenue</a:t>
          </a:r>
          <a:endParaRPr lang="en-US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3 of 4 agencies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Average % of revenue </a:t>
          </a:r>
          <a:r>
            <a:rPr lang="en-US" sz="2400" kern="1200" dirty="0" smtClean="0"/>
            <a:t> </a:t>
          </a:r>
          <a:r>
            <a:rPr lang="en-US" sz="2400" kern="1200" dirty="0"/>
            <a:t>61%</a:t>
          </a:r>
        </a:p>
      </dsp:txBody>
      <dsp:txXfrm>
        <a:off x="1780356" y="2166069"/>
        <a:ext cx="3094136" cy="1856482"/>
      </dsp:txXfrm>
    </dsp:sp>
    <dsp:sp modelId="{0734C7D8-61CF-44D7-BFC1-13E0D20A42BE}">
      <dsp:nvSpPr>
        <dsp:cNvPr id="0" name=""/>
        <dsp:cNvSpPr/>
      </dsp:nvSpPr>
      <dsp:spPr>
        <a:xfrm>
          <a:off x="518390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Training </a:t>
          </a:r>
          <a:r>
            <a:rPr lang="en-US" sz="2400" kern="1200" dirty="0" smtClean="0"/>
            <a:t>Revenue</a:t>
          </a:r>
          <a:endParaRPr lang="en-US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3 of 4 agencies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Average % of </a:t>
          </a:r>
          <a:r>
            <a:rPr lang="en-US" sz="2400" kern="1200" dirty="0" smtClean="0"/>
            <a:t>revenue </a:t>
          </a:r>
          <a:r>
            <a:rPr lang="en-US" sz="2400" kern="1200" dirty="0"/>
            <a:t>26%</a:t>
          </a:r>
        </a:p>
      </dsp:txBody>
      <dsp:txXfrm>
        <a:off x="5183906" y="2166069"/>
        <a:ext cx="3094136" cy="1856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7E663-8363-45D6-A60D-27702BE2973E}">
      <dsp:nvSpPr>
        <dsp:cNvPr id="0" name=""/>
        <dsp:cNvSpPr/>
      </dsp:nvSpPr>
      <dsp:spPr>
        <a:xfrm>
          <a:off x="0" y="171071"/>
          <a:ext cx="6797675" cy="834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We are a considerably younger organization</a:t>
          </a:r>
        </a:p>
      </dsp:txBody>
      <dsp:txXfrm>
        <a:off x="40724" y="211795"/>
        <a:ext cx="6716227" cy="752780"/>
      </dsp:txXfrm>
    </dsp:sp>
    <dsp:sp modelId="{1DEF3803-ADB1-45BE-94B8-3EBE9DDED664}">
      <dsp:nvSpPr>
        <dsp:cNvPr id="0" name=""/>
        <dsp:cNvSpPr/>
      </dsp:nvSpPr>
      <dsp:spPr>
        <a:xfrm>
          <a:off x="0" y="1065779"/>
          <a:ext cx="6797675" cy="834228"/>
        </a:xfrm>
        <a:prstGeom prst="roundRect">
          <a:avLst/>
        </a:prstGeom>
        <a:solidFill>
          <a:schemeClr val="accent2">
            <a:hueOff val="648018"/>
            <a:satOff val="90"/>
            <a:lumOff val="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Our member #s are comparable while our dues $ per member are much lower than other associations</a:t>
          </a:r>
        </a:p>
      </dsp:txBody>
      <dsp:txXfrm>
        <a:off x="40724" y="1106503"/>
        <a:ext cx="6716227" cy="752780"/>
      </dsp:txXfrm>
    </dsp:sp>
    <dsp:sp modelId="{C7AC75AC-6173-4AA6-A134-3FAA5FDA3D5D}">
      <dsp:nvSpPr>
        <dsp:cNvPr id="0" name=""/>
        <dsp:cNvSpPr/>
      </dsp:nvSpPr>
      <dsp:spPr>
        <a:xfrm>
          <a:off x="0" y="1960487"/>
          <a:ext cx="6797675" cy="834228"/>
        </a:xfrm>
        <a:prstGeom prst="roundRect">
          <a:avLst/>
        </a:prstGeom>
        <a:solidFill>
          <a:schemeClr val="accent2">
            <a:hueOff val="1296036"/>
            <a:satOff val="180"/>
            <a:lumOff val="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Most organizations are doing the same thing we do</a:t>
          </a:r>
        </a:p>
      </dsp:txBody>
      <dsp:txXfrm>
        <a:off x="40724" y="2001211"/>
        <a:ext cx="6716227" cy="752780"/>
      </dsp:txXfrm>
    </dsp:sp>
    <dsp:sp modelId="{EFC2AA24-30DC-4072-9CAC-0791F2DA1666}">
      <dsp:nvSpPr>
        <dsp:cNvPr id="0" name=""/>
        <dsp:cNvSpPr/>
      </dsp:nvSpPr>
      <dsp:spPr>
        <a:xfrm>
          <a:off x="0" y="2855196"/>
          <a:ext cx="6797675" cy="834228"/>
        </a:xfrm>
        <a:prstGeom prst="roundRect">
          <a:avLst/>
        </a:prstGeom>
        <a:solidFill>
          <a:schemeClr val="accent2">
            <a:hueOff val="1944054"/>
            <a:satOff val="271"/>
            <a:lumOff val="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Organizations providing trainings and conferences invest considerably in these revenue streams</a:t>
          </a:r>
        </a:p>
      </dsp:txBody>
      <dsp:txXfrm>
        <a:off x="40724" y="2895920"/>
        <a:ext cx="6716227" cy="752780"/>
      </dsp:txXfrm>
    </dsp:sp>
    <dsp:sp modelId="{267955DA-D394-497B-AF2C-04DD37531E57}">
      <dsp:nvSpPr>
        <dsp:cNvPr id="0" name=""/>
        <dsp:cNvSpPr/>
      </dsp:nvSpPr>
      <dsp:spPr>
        <a:xfrm>
          <a:off x="0" y="3749904"/>
          <a:ext cx="6797675" cy="834228"/>
        </a:xfrm>
        <a:prstGeom prst="roundRect">
          <a:avLst/>
        </a:prstGeom>
        <a:solidFill>
          <a:schemeClr val="accent2">
            <a:hueOff val="2592072"/>
            <a:satOff val="361"/>
            <a:lumOff val="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Washington State is a different landscape than the national landscape – dues are lower and philanthropy is higher</a:t>
          </a:r>
        </a:p>
      </dsp:txBody>
      <dsp:txXfrm>
        <a:off x="40724" y="3790628"/>
        <a:ext cx="6716227" cy="752780"/>
      </dsp:txXfrm>
    </dsp:sp>
    <dsp:sp modelId="{C9E564CF-4490-46E2-B9C5-554F75C23873}">
      <dsp:nvSpPr>
        <dsp:cNvPr id="0" name=""/>
        <dsp:cNvSpPr/>
      </dsp:nvSpPr>
      <dsp:spPr>
        <a:xfrm>
          <a:off x="0" y="4644612"/>
          <a:ext cx="6797675" cy="834228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Our members are in a different financial position than members in other states</a:t>
          </a:r>
        </a:p>
      </dsp:txBody>
      <dsp:txXfrm>
        <a:off x="40724" y="4685336"/>
        <a:ext cx="6716227" cy="7527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8EE53-EB29-465E-9799-8C6C9367E0B5}">
      <dsp:nvSpPr>
        <dsp:cNvPr id="0" name=""/>
        <dsp:cNvSpPr/>
      </dsp:nvSpPr>
      <dsp:spPr>
        <a:xfrm>
          <a:off x="3133671" y="1250333"/>
          <a:ext cx="1201847" cy="571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81"/>
              </a:lnTo>
              <a:lnTo>
                <a:pt x="1201847" y="389781"/>
              </a:lnTo>
              <a:lnTo>
                <a:pt x="1201847" y="57197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EEC82-45E3-4774-9B67-14C1336CE699}">
      <dsp:nvSpPr>
        <dsp:cNvPr id="0" name=""/>
        <dsp:cNvSpPr/>
      </dsp:nvSpPr>
      <dsp:spPr>
        <a:xfrm>
          <a:off x="1931823" y="1250333"/>
          <a:ext cx="1201847" cy="571970"/>
        </a:xfrm>
        <a:custGeom>
          <a:avLst/>
          <a:gdLst/>
          <a:ahLst/>
          <a:cxnLst/>
          <a:rect l="0" t="0" r="0" b="0"/>
          <a:pathLst>
            <a:path>
              <a:moveTo>
                <a:pt x="1201847" y="0"/>
              </a:moveTo>
              <a:lnTo>
                <a:pt x="1201847" y="389781"/>
              </a:lnTo>
              <a:lnTo>
                <a:pt x="0" y="389781"/>
              </a:lnTo>
              <a:lnTo>
                <a:pt x="0" y="57197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DE01E-C584-4493-B1FB-BA3277E6D6A1}">
      <dsp:nvSpPr>
        <dsp:cNvPr id="0" name=""/>
        <dsp:cNvSpPr/>
      </dsp:nvSpPr>
      <dsp:spPr>
        <a:xfrm>
          <a:off x="2150341" y="1504"/>
          <a:ext cx="1966660" cy="1248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CF6362-BC1D-4819-8A54-A8ACC8103DF6}">
      <dsp:nvSpPr>
        <dsp:cNvPr id="0" name=""/>
        <dsp:cNvSpPr/>
      </dsp:nvSpPr>
      <dsp:spPr>
        <a:xfrm>
          <a:off x="2368859" y="209096"/>
          <a:ext cx="1966660" cy="1248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WACF Hybrid Model</a:t>
          </a:r>
        </a:p>
      </dsp:txBody>
      <dsp:txXfrm>
        <a:off x="2405436" y="245673"/>
        <a:ext cx="1893506" cy="1175675"/>
      </dsp:txXfrm>
    </dsp:sp>
    <dsp:sp modelId="{047ECD5E-EE86-4BA3-90D8-E97E547134EF}">
      <dsp:nvSpPr>
        <dsp:cNvPr id="0" name=""/>
        <dsp:cNvSpPr/>
      </dsp:nvSpPr>
      <dsp:spPr>
        <a:xfrm>
          <a:off x="948493" y="1822303"/>
          <a:ext cx="1966660" cy="1248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40D1FA-4700-4989-A988-D3943311E452}">
      <dsp:nvSpPr>
        <dsp:cNvPr id="0" name=""/>
        <dsp:cNvSpPr/>
      </dsp:nvSpPr>
      <dsp:spPr>
        <a:xfrm>
          <a:off x="1167011" y="2029895"/>
          <a:ext cx="1966660" cy="1248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50% revenue from dues</a:t>
          </a:r>
        </a:p>
      </dsp:txBody>
      <dsp:txXfrm>
        <a:off x="1203588" y="2066472"/>
        <a:ext cx="1893506" cy="1175675"/>
      </dsp:txXfrm>
    </dsp:sp>
    <dsp:sp modelId="{FC107729-4EA8-4D29-861B-24CF40E7BC42}">
      <dsp:nvSpPr>
        <dsp:cNvPr id="0" name=""/>
        <dsp:cNvSpPr/>
      </dsp:nvSpPr>
      <dsp:spPr>
        <a:xfrm>
          <a:off x="3352189" y="1822303"/>
          <a:ext cx="1966660" cy="1248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BD16B6-1039-4252-A0C8-F346E2F167D2}">
      <dsp:nvSpPr>
        <dsp:cNvPr id="0" name=""/>
        <dsp:cNvSpPr/>
      </dsp:nvSpPr>
      <dsp:spPr>
        <a:xfrm>
          <a:off x="3570707" y="2029895"/>
          <a:ext cx="1966660" cy="1248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50% revenue from philanthropy</a:t>
          </a:r>
        </a:p>
      </dsp:txBody>
      <dsp:txXfrm>
        <a:off x="3607284" y="2066472"/>
        <a:ext cx="1893506" cy="1175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E82A8-78F5-4C5D-A808-B52A2568BEC8}">
      <dsp:nvSpPr>
        <dsp:cNvPr id="0" name=""/>
        <dsp:cNvSpPr/>
      </dsp:nvSpPr>
      <dsp:spPr>
        <a:xfrm>
          <a:off x="0" y="184796"/>
          <a:ext cx="7249032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DEVELOP 50/50 </a:t>
          </a:r>
          <a:r>
            <a:rPr lang="en-US" sz="2800" kern="1200" dirty="0" smtClean="0"/>
            <a:t>MODEL by 2023</a:t>
          </a:r>
          <a:endParaRPr lang="en-US" sz="2800" kern="1200" dirty="0"/>
        </a:p>
      </dsp:txBody>
      <dsp:txXfrm>
        <a:off x="32784" y="217580"/>
        <a:ext cx="7183464" cy="606012"/>
      </dsp:txXfrm>
    </dsp:sp>
    <dsp:sp modelId="{EEE6A922-7A6B-49B1-9BD2-89E0409CC108}">
      <dsp:nvSpPr>
        <dsp:cNvPr id="0" name=""/>
        <dsp:cNvSpPr/>
      </dsp:nvSpPr>
      <dsp:spPr>
        <a:xfrm>
          <a:off x="0" y="856376"/>
          <a:ext cx="7249032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What investments will WACF need to make to achieve revenue growth?</a:t>
          </a:r>
        </a:p>
      </dsp:txBody>
      <dsp:txXfrm>
        <a:off x="0" y="856376"/>
        <a:ext cx="7249032" cy="695520"/>
      </dsp:txXfrm>
    </dsp:sp>
    <dsp:sp modelId="{5349A8D5-7DDA-4915-B63D-9E4F621E4608}">
      <dsp:nvSpPr>
        <dsp:cNvPr id="0" name=""/>
        <dsp:cNvSpPr/>
      </dsp:nvSpPr>
      <dsp:spPr>
        <a:xfrm>
          <a:off x="0" y="1551896"/>
          <a:ext cx="7249032" cy="671580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GROW DUES:</a:t>
          </a:r>
        </a:p>
      </dsp:txBody>
      <dsp:txXfrm>
        <a:off x="32784" y="1584680"/>
        <a:ext cx="7183464" cy="606012"/>
      </dsp:txXfrm>
    </dsp:sp>
    <dsp:sp modelId="{AED5A159-6B80-4122-B31D-2B19794B8422}">
      <dsp:nvSpPr>
        <dsp:cNvPr id="0" name=""/>
        <dsp:cNvSpPr/>
      </dsp:nvSpPr>
      <dsp:spPr>
        <a:xfrm>
          <a:off x="0" y="2223476"/>
          <a:ext cx="7249032" cy="176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We will need to find a dues model that makes more sense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Look at expanding scope:  Independent living and aging out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Develop communications plan to articulate member value and the need for higher dues</a:t>
          </a:r>
        </a:p>
      </dsp:txBody>
      <dsp:txXfrm>
        <a:off x="0" y="2223476"/>
        <a:ext cx="7249032" cy="1767780"/>
      </dsp:txXfrm>
    </dsp:sp>
    <dsp:sp modelId="{1BEA8E5F-F09F-45C5-9CA0-B6F3685BD5D7}">
      <dsp:nvSpPr>
        <dsp:cNvPr id="0" name=""/>
        <dsp:cNvSpPr/>
      </dsp:nvSpPr>
      <dsp:spPr>
        <a:xfrm>
          <a:off x="0" y="3991256"/>
          <a:ext cx="7249032" cy="671580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PHILANTHROPY:</a:t>
          </a:r>
        </a:p>
      </dsp:txBody>
      <dsp:txXfrm>
        <a:off x="32784" y="4024040"/>
        <a:ext cx="7183464" cy="606012"/>
      </dsp:txXfrm>
    </dsp:sp>
    <dsp:sp modelId="{93A399FA-2991-41B0-ABC9-027957B4699B}">
      <dsp:nvSpPr>
        <dsp:cNvPr id="0" name=""/>
        <dsp:cNvSpPr/>
      </dsp:nvSpPr>
      <dsp:spPr>
        <a:xfrm>
          <a:off x="0" y="4662836"/>
          <a:ext cx="724903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Apply for a 501(c)3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Plan for re-applying to Balmer in January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Develop additional relationships</a:t>
          </a:r>
        </a:p>
      </dsp:txBody>
      <dsp:txXfrm>
        <a:off x="0" y="4662836"/>
        <a:ext cx="7249032" cy="1130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4409DD9B-98DA-48B6-BEC1-D709034CB637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7DC1769-10D8-4AEF-BB68-CB10A6CA45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2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170D7-8BB3-48E6-A609-CB1F00A8A0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78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44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3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9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2079" lvl="1"/>
            <a:endParaRPr lang="en-US" dirty="0">
              <a:sym typeface="Wingdings" panose="05000000000000000000" pitchFamily="2" charset="2"/>
            </a:endParaRPr>
          </a:p>
          <a:p>
            <a:pPr marL="452079" lvl="1"/>
            <a:endParaRPr lang="en-US" dirty="0">
              <a:sym typeface="Wingdings" panose="05000000000000000000" pitchFamily="2" charset="2"/>
            </a:endParaRPr>
          </a:p>
          <a:p>
            <a:pPr marL="452079" lvl="1"/>
            <a:endParaRPr lang="en-US" dirty="0"/>
          </a:p>
          <a:p>
            <a:pPr marL="452079"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4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42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We’ve been looking at this question:</a:t>
            </a:r>
          </a:p>
          <a:p>
            <a:endParaRPr lang="en-US" dirty="0"/>
          </a:p>
          <a:p>
            <a:r>
              <a:rPr lang="en-US" dirty="0"/>
              <a:t>How do we build a sustainable model for WACF?</a:t>
            </a:r>
          </a:p>
          <a:p>
            <a:endParaRPr lang="en-US" dirty="0"/>
          </a:p>
          <a:p>
            <a:r>
              <a:rPr lang="en-US" dirty="0"/>
              <a:t>Here’s our trajectory in thinking:</a:t>
            </a:r>
          </a:p>
          <a:p>
            <a:endParaRPr lang="en-US" dirty="0"/>
          </a:p>
          <a:p>
            <a:r>
              <a:rPr lang="en-US" dirty="0"/>
              <a:t>our original model won’t work</a:t>
            </a:r>
          </a:p>
          <a:p>
            <a:endParaRPr lang="en-US" dirty="0"/>
          </a:p>
          <a:p>
            <a:r>
              <a:rPr lang="en-US" dirty="0"/>
              <a:t>Then what could work?  </a:t>
            </a:r>
          </a:p>
          <a:p>
            <a:endParaRPr lang="en-US" dirty="0"/>
          </a:p>
          <a:p>
            <a:r>
              <a:rPr lang="en-US" dirty="0"/>
              <a:t>Need more info</a:t>
            </a:r>
          </a:p>
          <a:p>
            <a:endParaRPr lang="en-US" dirty="0"/>
          </a:p>
          <a:p>
            <a:r>
              <a:rPr lang="en-US" dirty="0"/>
              <a:t>Let’s look at other orgs…</a:t>
            </a:r>
          </a:p>
          <a:p>
            <a:endParaRPr lang="en-US" dirty="0"/>
          </a:p>
          <a:p>
            <a:r>
              <a:rPr lang="en-US" dirty="0"/>
              <a:t>We’re here to bring you the results of our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0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Our findings summarized – there’s more potential work to do, we just skimmed the surface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62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86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59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3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50/50 split for dues and grants for next 3 years</a:t>
            </a:r>
          </a:p>
          <a:p>
            <a:endParaRPr lang="en-US" dirty="0"/>
          </a:p>
          <a:p>
            <a:r>
              <a:rPr lang="en-US" dirty="0"/>
              <a:t>Drill down on the dues amount / members now &amp; modest projections = what is average dues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1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FB7B-6CB3-465B-A828-3C6C2F0DC314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4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E11B-6181-4D77-827A-191018304685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66CE-FAE9-4177-B0FA-4F10145D6E7A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3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D411-8A81-4C11-8D3C-2B757B134F16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1513BE08-2253-4997-9400-C69BD58E4C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592" y="178229"/>
            <a:ext cx="4429731" cy="101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9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8CF-B87E-4739-8425-D7607B8CB61C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37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C98-F6C2-4213-A562-08E43C793965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0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5EB6-5877-4CB6-8E9E-084E959C4799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1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E769-B059-40F5-8977-6FA98BF1C7F3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9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702-CE96-4DE0-8C56-2CD47CF705EB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9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D2017E-E213-40D9-8139-23D07E1D92B3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4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DBB6-73F5-4C46-B843-FFFBF51FA0C0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2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D87FDD-EB8C-4F4B-B780-CA4F1DD5DED9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14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334CDA8-27BF-440A-ACE0-20D621D0C1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FE3AB-0A50-4EE3-9171-0A1721190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23" y="3766457"/>
            <a:ext cx="10909073" cy="165462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339966"/>
                </a:solidFill>
              </a:rPr>
              <a:t>Member Meeting</a:t>
            </a:r>
            <a:br>
              <a:rPr lang="en-US" sz="6000" dirty="0" smtClean="0">
                <a:solidFill>
                  <a:srgbClr val="339966"/>
                </a:solidFill>
              </a:rPr>
            </a:br>
            <a:r>
              <a:rPr lang="en-US" sz="6000" dirty="0" smtClean="0">
                <a:solidFill>
                  <a:srgbClr val="339966"/>
                </a:solidFill>
              </a:rPr>
              <a:t>January 21, 2020</a:t>
            </a:r>
            <a:endParaRPr lang="en-US" sz="6000" dirty="0">
              <a:solidFill>
                <a:srgbClr val="33996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1B1BB6F-8EF6-4356-96F8-974DD9CEC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474" y="5496089"/>
            <a:ext cx="9622971" cy="771743"/>
          </a:xfrm>
        </p:spPr>
        <p:txBody>
          <a:bodyPr>
            <a:normAutofit/>
          </a:bodyPr>
          <a:lstStyle/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941AFAE2-BCF4-46D4-BA1A-622C3B039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50" y="1073198"/>
            <a:ext cx="10284036" cy="2365328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xmlns="" id="{4CA9F026-1368-4592-87F9-1B3A23C2D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5159" y="5433708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F773DB8-304B-436F-BEFA-3FAAF35CFD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D7F3A9-0DAE-479A-B0B2-2E25F8800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084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FE37C0AB-1A3D-4283-B3C7-3E1C232309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5073492"/>
              </p:ext>
            </p:extLst>
          </p:nvPr>
        </p:nvGraphicFramePr>
        <p:xfrm>
          <a:off x="905693" y="1182793"/>
          <a:ext cx="10519953" cy="5419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762296-460B-4CDB-BAE3-4928E3A7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-470049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Key Findings:  Revenues</a:t>
            </a:r>
          </a:p>
        </p:txBody>
      </p:sp>
    </p:spTree>
    <p:extLst>
      <p:ext uri="{BB962C8B-B14F-4D97-AF65-F5344CB8AC3E}">
        <p14:creationId xmlns:p14="http://schemas.microsoft.com/office/powerpoint/2010/main" val="81165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A80F4-8311-4BCA-BC54-4C427DB6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0B81E7-CD68-4177-9988-325227FE6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DDE25E-4AE9-4421-BEB2-0D49F73DF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F622DA-39FA-44AD-8306-C4632A67D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13FA9A-285D-4AD3-9B5C-C15568A21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30B20B-211F-4E98-90F1-DC80E28C7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2DDE1C-C8E4-4D8D-B3FD-EEC8C5C92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8E464E-87EF-4877-8FFD-8A8B2AD3C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86C7B7-EAF1-483D-93B8-AE8BF7594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9DD473-3746-42CC-8395-61D0CA6D7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9F2486-97C0-446E-B4E5-C479BDA82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D37A6-E94F-4756-BBCD-DAE0A4163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4C2288-BE25-4184-86E1-C5DA0453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D0B92E-FCC1-4C22-B81E-841EB8E44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C34B28-57A4-4AD9-BCB8-73E73249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B3EE2F-134E-4CF1-83E1-7FD6985BE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0B7378-07FE-4242-BBC6-1CC5F42D8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0DCBD6-8B2E-4F28-A09A-488923F70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EAE25D-EE15-4568-A7E0-CADDADB6F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ECB258-AD23-4127-A4A3-AB8F772B4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24779-E89A-4A80-BCE3-F936BA7C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– WA State associations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AA6A068-D0AE-4373-A99A-FD399395F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49577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480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A833A7-B377-4148-A9DD-FF0DA54AE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7B0A74-6116-44D3-8F45-C031EF1A3B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A2FBF-FA90-4694-A1E3-47CA47DA4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930DA2-7050-481F-945C-BB9912C3D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34C7D8-61CF-44D7-BFC1-13E0D20A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9F5E263C-FB7E-4A3E-AD04-5140CD3D1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65ED8C-90F7-4EB0-ACCB-64AEF411E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74C95-6F6D-4C1F-9B87-EA38BF60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04E3BF-88F7-4D19-BEC9-8486966EA4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0BBDDF6B-A6B4-48B2-91F8-056C4DEF4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5842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38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E7E663-8363-45D6-A60D-27702BE29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EF3803-ADB1-45BE-94B8-3EBE9DDED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AC75AC-6173-4AA6-A134-3FAA5FDA3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C2AA24-30DC-4072-9CAC-0791F2DA1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955DA-D394-497B-AF2C-04DD37531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E564CF-4490-46E2-B9C5-554F75C2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D139-6D60-441E-8EBB-D19879F6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model for WACF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496E4F-703D-4C78-B6DB-BDFFB5508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Would a hybrid model work for WACF?</a:t>
            </a:r>
          </a:p>
          <a:p>
            <a:pPr algn="ctr">
              <a:buFontTx/>
              <a:buChar char="-"/>
            </a:pPr>
            <a:endParaRPr lang="en-US" sz="24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2A731A76-10F4-473A-8847-A8BD589AE8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8795042"/>
              </p:ext>
            </p:extLst>
          </p:nvPr>
        </p:nvGraphicFramePr>
        <p:xfrm>
          <a:off x="2232837" y="2588864"/>
          <a:ext cx="6485861" cy="3280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1B44F4A-6BA4-4234-859E-3EB5445FCB7B}"/>
              </a:ext>
            </a:extLst>
          </p:cNvPr>
          <p:cNvSpPr txBox="1">
            <a:spLocks/>
          </p:cNvSpPr>
          <p:nvPr/>
        </p:nvSpPr>
        <p:spPr>
          <a:xfrm>
            <a:off x="6052457" y="2063447"/>
            <a:ext cx="5103223" cy="40499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9F5E263C-FB7E-4A3E-AD04-5140CD3D1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E65ED8C-90F7-4EB0-ACCB-64AEF411E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56A5D-2DE2-435C-BE5B-4D70D003C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How do we get there?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604E3BF-88F7-4D19-BEC9-8486966EA4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0CBA6D5A-6769-45D9-9699-870D71CC9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472346"/>
              </p:ext>
            </p:extLst>
          </p:nvPr>
        </p:nvGraphicFramePr>
        <p:xfrm>
          <a:off x="4566936" y="311822"/>
          <a:ext cx="7249032" cy="5977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964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7E82A8-78F5-4C5D-A808-B52A2568B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49A8D5-7DDA-4915-B63D-9E4F621E4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EA8E5F-F09F-45C5-9CA0-B6F3685BD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E6A922-7A6B-49B1-9BD2-89E0409CC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D5A159-6B80-4122-B31D-2B19794B8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A399FA-2991-41B0-ABC9-027957B46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Dues Amounts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70299"/>
              </p:ext>
            </p:extLst>
          </p:nvPr>
        </p:nvGraphicFramePr>
        <p:xfrm>
          <a:off x="1096963" y="1846263"/>
          <a:ext cx="100584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Self-Reported Child welfare Expenses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Partnering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Supporting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0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F6EAB8-7CD2-41D5-AD68-4945C8E7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729185-1A45-4584-9F73-AF197091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67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Jill May</a:t>
            </a:r>
          </a:p>
          <a:p>
            <a:pPr algn="ctr"/>
            <a:r>
              <a:rPr lang="en-US" sz="3200" dirty="0" smtClean="0"/>
              <a:t>(505) 660-0450</a:t>
            </a:r>
          </a:p>
          <a:p>
            <a:pPr algn="ctr"/>
            <a:r>
              <a:rPr lang="en-US" sz="3200" dirty="0" smtClean="0"/>
              <a:t>jillmay@wachildrenandfamilies.org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433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B547EC-DFFC-4E36-8A4D-297B3B870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Introductions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Approval of Minutes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Financial </a:t>
            </a:r>
            <a:r>
              <a:rPr lang="en-US" sz="2800" dirty="0" smtClean="0"/>
              <a:t>Report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Bylaws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Division Updates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2020 </a:t>
            </a:r>
            <a:r>
              <a:rPr lang="en-US" sz="2800" dirty="0" smtClean="0"/>
              <a:t>Legislative </a:t>
            </a:r>
            <a:r>
              <a:rPr lang="en-US" sz="2800" dirty="0" smtClean="0"/>
              <a:t>Session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WACF Dues Model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19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Name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Title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Organization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9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Approval of minutes from September member meeting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Financial Report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2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Bylaws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9CB38"/>
              </a:buClr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9CB38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Summary of changes</a:t>
            </a:r>
          </a:p>
          <a:p>
            <a:pPr lvl="0">
              <a:buClr>
                <a:srgbClr val="99CB38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Vote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FPSS – Family Preservation and Support Services – Chair, Charlotte Booth, Institute for Family Development, Vice Chair Shannon Bayne, CCS of Western WA.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CPA – Child Placing Agencies- Chair, Cindy Steele, Catholic Community Services and Vice Chair, Nicole Mazen, Amara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Intensive Services – Chair, Nikki Brown, Community Youth Services and Vice Chair, Amy Woodward, Cedarbrook (East side lead)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5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WACF </a:t>
            </a:r>
            <a:r>
              <a:rPr lang="en-US" dirty="0" smtClean="0"/>
              <a:t>2020 Legislative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Priorities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CPA Case Management Rate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In-Home Travel Rate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Background Checks</a:t>
            </a:r>
          </a:p>
          <a:p>
            <a:pPr marL="0" indent="0">
              <a:buNone/>
            </a:pPr>
            <a:r>
              <a:rPr lang="en-US" sz="2800" b="1" dirty="0" smtClean="0"/>
              <a:t>Support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CPI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Visitation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5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0300C-B7E0-4C4E-AEC7-A2A8D7B0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for WACF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AB655DF-E0C5-4782-9357-282A3A5F6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887496"/>
              </p:ext>
            </p:extLst>
          </p:nvPr>
        </p:nvGraphicFramePr>
        <p:xfrm>
          <a:off x="670561" y="1845733"/>
          <a:ext cx="11225348" cy="4346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DE002B-C35A-45C0-AC94-65E2C17B70CC}"/>
              </a:ext>
            </a:extLst>
          </p:cNvPr>
          <p:cNvSpPr txBox="1"/>
          <p:nvPr/>
        </p:nvSpPr>
        <p:spPr>
          <a:xfrm>
            <a:off x="844731" y="2063931"/>
            <a:ext cx="6749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we build a sustainable model for WACF?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418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139F17-EB13-41AF-A60B-F16D56593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E509DD-D312-401F-8845-44895B6B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1DBD5D-91AE-473B-925F-117389989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CF712-1CC2-4E01-BE42-F1AC8A9DA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32BFA-6006-47FC-9A95-03AA41295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A4246-C2F9-4AA6-A358-671D77BA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B285537-56DB-4158-AE10-61A0248730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602041"/>
              </p:ext>
            </p:extLst>
          </p:nvPr>
        </p:nvGraphicFramePr>
        <p:xfrm>
          <a:off x="1097280" y="1845732"/>
          <a:ext cx="9692640" cy="411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80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3E9F85-AC3B-4D3A-A3F0-736FCFADA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83AD13-4C04-4DF4-825A-92F9631DE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BFAE5-E544-4E46-8993-F0C7FEEFB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BA40F1-B6B6-445A-BCE2-D6DCA76FE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10048</TotalTime>
  <Words>661</Words>
  <Application>Microsoft Office PowerPoint</Application>
  <PresentationFormat>Widescreen</PresentationFormat>
  <Paragraphs>166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Wingdings</vt:lpstr>
      <vt:lpstr>Retrospect</vt:lpstr>
      <vt:lpstr>Member Meeting January 21, 2020</vt:lpstr>
      <vt:lpstr>Agenda</vt:lpstr>
      <vt:lpstr>Introductions</vt:lpstr>
      <vt:lpstr>PowerPoint Presentation</vt:lpstr>
      <vt:lpstr>Bylaws </vt:lpstr>
      <vt:lpstr>Division Updates</vt:lpstr>
      <vt:lpstr>WACF 2020 Legislative Agenda</vt:lpstr>
      <vt:lpstr>Sustainability for WACF</vt:lpstr>
      <vt:lpstr>Questions</vt:lpstr>
      <vt:lpstr>Key Findings:  Revenues</vt:lpstr>
      <vt:lpstr>Key Findings – WA State associations</vt:lpstr>
      <vt:lpstr>Conclusions</vt:lpstr>
      <vt:lpstr>A different model for WACF</vt:lpstr>
      <vt:lpstr>How do we get there?</vt:lpstr>
      <vt:lpstr>New Dues Amounts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Retreat – October 2019</dc:title>
  <dc:creator>Amy Michael</dc:creator>
  <cp:lastModifiedBy>Jill May</cp:lastModifiedBy>
  <cp:revision>28</cp:revision>
  <dcterms:created xsi:type="dcterms:W3CDTF">2019-09-30T21:15:45Z</dcterms:created>
  <dcterms:modified xsi:type="dcterms:W3CDTF">2020-01-17T21:03:37Z</dcterms:modified>
</cp:coreProperties>
</file>